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8" r:id="rId3"/>
    <p:sldId id="269" r:id="rId4"/>
    <p:sldId id="268" r:id="rId5"/>
    <p:sldId id="267" r:id="rId6"/>
    <p:sldId id="260" r:id="rId7"/>
    <p:sldId id="261" r:id="rId8"/>
    <p:sldId id="262" r:id="rId9"/>
    <p:sldId id="263" r:id="rId10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268">
          <p15:clr>
            <a:srgbClr val="A4A3A4"/>
          </p15:clr>
        </p15:guide>
        <p15:guide id="2" pos="5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9222"/>
    <a:srgbClr val="FDF335"/>
    <a:srgbClr val="8FAB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13" autoAdjust="0"/>
    <p:restoredTop sz="94660"/>
  </p:normalViewPr>
  <p:slideViewPr>
    <p:cSldViewPr snapToGrid="0">
      <p:cViewPr>
        <p:scale>
          <a:sx n="100" d="100"/>
          <a:sy n="100" d="100"/>
        </p:scale>
        <p:origin x="-1944" y="-324"/>
      </p:cViewPr>
      <p:guideLst>
        <p:guide orient="horz" pos="2268"/>
        <p:guide pos="5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51F0AC6-2161-41E9-92E0-77319A4AE412}" type="datetimeFigureOut">
              <a:rPr lang="hr-HR"/>
              <a:pPr>
                <a:defRPr/>
              </a:pPr>
              <a:t>1.10.2014.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r-H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hr-H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619CBCF-7E4B-4D7A-BF0F-5272625F58E2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958498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19CBCF-7E4B-4D7A-BF0F-5272625F58E2}" type="slidenum">
              <a:rPr lang="hr-HR" smtClean="0"/>
              <a:pPr>
                <a:defRPr/>
              </a:pPr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59539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6DC6DA9-13D5-4026-A23D-FA20F1504FFB}" type="slidenum">
              <a:rPr lang="hr-HR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95733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19CBCF-7E4B-4D7A-BF0F-5272625F58E2}" type="slidenum">
              <a:rPr lang="hr-HR" smtClean="0"/>
              <a:pPr>
                <a:defRPr/>
              </a:pPr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33952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 dirty="0" smtClean="0"/>
              <a:t>Uredite stil naslova matrice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dirty="0" smtClean="0"/>
              <a:t>Uredite stil podnaslova matrice</a:t>
            </a:r>
            <a:endParaRPr lang="hr-HR" dirty="0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C60C9-B0A1-4E41-8C18-1A0EE2306E27}" type="datetimeFigureOut">
              <a:rPr lang="hr-HR"/>
              <a:pPr>
                <a:defRPr/>
              </a:pPr>
              <a:t>1.10.2014.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C2364-F00C-46BE-9746-7A93D451483E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8C0D9-7A6E-4BDE-A1F0-8E117D4C07E4}" type="datetimeFigureOut">
              <a:rPr lang="hr-HR"/>
              <a:pPr>
                <a:defRPr/>
              </a:pPr>
              <a:t>1.10.2014.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7F8DC-7D22-4F9A-9719-A0ADC2277C61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6688A-2A53-4DE0-8BA0-1068A4DF4BDD}" type="datetimeFigureOut">
              <a:rPr lang="hr-HR"/>
              <a:pPr>
                <a:defRPr/>
              </a:pPr>
              <a:t>1.10.2014.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EDEF85-783C-465D-A97F-01DB4B02DC64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DF9BC-4907-4876-B95B-4E29876714A6}" type="datetimeFigureOut">
              <a:rPr lang="hr-HR"/>
              <a:pPr>
                <a:defRPr/>
              </a:pPr>
              <a:t>1.10.2014.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5E08B-1E24-4D79-994B-48011E0C8572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62A8D-1A0E-4DD2-AD8D-D381B9FB556B}" type="datetimeFigureOut">
              <a:rPr lang="hr-HR"/>
              <a:pPr>
                <a:defRPr/>
              </a:pPr>
              <a:t>1.10.2014.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B5574-F47A-4504-AB20-F4DAA7A4E8FF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CF607-6110-4DB9-BA0A-B82673A4F35F}" type="datetimeFigureOut">
              <a:rPr lang="hr-HR"/>
              <a:pPr>
                <a:defRPr/>
              </a:pPr>
              <a:t>1.10.2014.</a:t>
            </a:fld>
            <a:endParaRPr lang="hr-HR"/>
          </a:p>
        </p:txBody>
      </p:sp>
      <p:sp>
        <p:nvSpPr>
          <p:cNvPr id="6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DF4CD-8C1F-4BCA-8CE9-E3CC571D260E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BFEA5-DF0E-4DEE-A275-BDD4F7FE9277}" type="datetimeFigureOut">
              <a:rPr lang="hr-HR"/>
              <a:pPr>
                <a:defRPr/>
              </a:pPr>
              <a:t>1.10.2014.</a:t>
            </a:fld>
            <a:endParaRPr lang="hr-HR"/>
          </a:p>
        </p:txBody>
      </p:sp>
      <p:sp>
        <p:nvSpPr>
          <p:cNvPr id="8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78F39-1BB3-4F5F-8CFA-3CC2CE8FB5A0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3BBB3-F317-4F16-980B-EBA9A695816E}" type="datetimeFigureOut">
              <a:rPr lang="hr-HR"/>
              <a:pPr>
                <a:defRPr/>
              </a:pPr>
              <a:t>1.10.2014.</a:t>
            </a:fld>
            <a:endParaRPr lang="hr-HR"/>
          </a:p>
        </p:txBody>
      </p:sp>
      <p:sp>
        <p:nvSpPr>
          <p:cNvPr id="4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8F30B-5D08-4F07-903C-B98848213B17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D13E2-3FB1-43F8-88D6-AFBEA1C4F6B5}" type="datetimeFigureOut">
              <a:rPr lang="hr-HR"/>
              <a:pPr>
                <a:defRPr/>
              </a:pPr>
              <a:t>1.10.2014.</a:t>
            </a:fld>
            <a:endParaRPr lang="hr-HR"/>
          </a:p>
        </p:txBody>
      </p:sp>
      <p:sp>
        <p:nvSpPr>
          <p:cNvPr id="3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9C35B-0A5E-4063-BD52-1DC355507CA7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D4C55-67A4-4C98-A391-1CF57988890D}" type="datetimeFigureOut">
              <a:rPr lang="hr-HR"/>
              <a:pPr>
                <a:defRPr/>
              </a:pPr>
              <a:t>1.10.2014.</a:t>
            </a:fld>
            <a:endParaRPr lang="hr-HR"/>
          </a:p>
        </p:txBody>
      </p:sp>
      <p:sp>
        <p:nvSpPr>
          <p:cNvPr id="6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F1F1C-5A7A-4A66-BEA6-B5F4E1E35671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8891D-F855-4FD0-90E2-7F3906171154}" type="datetimeFigureOut">
              <a:rPr lang="hr-HR"/>
              <a:pPr>
                <a:defRPr/>
              </a:pPr>
              <a:t>1.10.2014.</a:t>
            </a:fld>
            <a:endParaRPr lang="hr-HR"/>
          </a:p>
        </p:txBody>
      </p:sp>
      <p:sp>
        <p:nvSpPr>
          <p:cNvPr id="6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5716F-9095-4C76-B316-A8EBB17ACBC8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zervirano mjesto naslova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r-HR" smtClean="0"/>
              <a:t>Uredite stil naslova matrice</a:t>
            </a:r>
          </a:p>
        </p:txBody>
      </p:sp>
      <p:sp>
        <p:nvSpPr>
          <p:cNvPr id="1027" name="Rezervirano mjesto teksta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BC00505-1302-41DB-8F21-CE4F8789F73D}" type="datetimeFigureOut">
              <a:rPr lang="hr-HR"/>
              <a:pPr>
                <a:defRPr/>
              </a:pPr>
              <a:t>1.10.2014.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F8E99F4-E4AB-4B81-BAB5-E9B9F313D6BA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oatia365.eu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niOkvir 5"/>
          <p:cNvSpPr txBox="1"/>
          <p:nvPr/>
        </p:nvSpPr>
        <p:spPr>
          <a:xfrm>
            <a:off x="4141788" y="4195763"/>
            <a:ext cx="4038600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Kroatien - Ein Erlebnis für das ganze Jahr</a:t>
            </a:r>
            <a:endParaRPr lang="hr-HR" sz="240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8" name="TekstniOkvir 7"/>
          <p:cNvSpPr txBox="1"/>
          <p:nvPr/>
        </p:nvSpPr>
        <p:spPr>
          <a:xfrm>
            <a:off x="4141788" y="5170488"/>
            <a:ext cx="4038600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Graz</a:t>
            </a:r>
            <a:r>
              <a:rPr lang="hr-HR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hr-HR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20</a:t>
            </a:r>
            <a:r>
              <a:rPr lang="hr-HR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</a:t>
            </a:r>
            <a:r>
              <a:rPr lang="de-DE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Oktober</a:t>
            </a:r>
            <a:r>
              <a:rPr lang="hr-HR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hr-H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014</a:t>
            </a:r>
            <a:r>
              <a:rPr lang="hr-H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</a:p>
        </p:txBody>
      </p:sp>
      <p:cxnSp>
        <p:nvCxnSpPr>
          <p:cNvPr id="19" name="Ravni poveznik 13"/>
          <p:cNvCxnSpPr/>
          <p:nvPr/>
        </p:nvCxnSpPr>
        <p:spPr>
          <a:xfrm>
            <a:off x="4238625" y="4195763"/>
            <a:ext cx="1009650" cy="0"/>
          </a:xfrm>
          <a:prstGeom prst="line">
            <a:avLst/>
          </a:prstGeom>
          <a:ln w="12700">
            <a:solidFill>
              <a:srgbClr val="F292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avni poveznik 15"/>
          <p:cNvCxnSpPr/>
          <p:nvPr/>
        </p:nvCxnSpPr>
        <p:spPr>
          <a:xfrm>
            <a:off x="4238625" y="5114925"/>
            <a:ext cx="1009650" cy="0"/>
          </a:xfrm>
          <a:prstGeom prst="line">
            <a:avLst/>
          </a:prstGeom>
          <a:ln w="12700">
            <a:solidFill>
              <a:srgbClr val="F292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1" name="Slika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3475" y="1431925"/>
            <a:ext cx="6877050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Slika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kstniOkvir 5"/>
          <p:cNvSpPr txBox="1"/>
          <p:nvPr/>
        </p:nvSpPr>
        <p:spPr>
          <a:xfrm>
            <a:off x="867016" y="1597729"/>
            <a:ext cx="6760922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Was </a:t>
            </a: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ist das Kroatien 365 Projekt</a:t>
            </a:r>
            <a:r>
              <a:rPr lang="hr-HR" sz="24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?</a:t>
            </a:r>
            <a:endParaRPr lang="hr-HR" sz="2400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r-HR" sz="2400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Ziel des Projekts: </a:t>
            </a:r>
            <a:endParaRPr lang="hr-HR" sz="24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r-HR" sz="24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r-H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Stärkung der </a:t>
            </a:r>
            <a:r>
              <a:rPr lang="hr-H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Markenbekanntheit</a:t>
            </a:r>
            <a:endParaRPr lang="de-DE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Einführung in die </a:t>
            </a:r>
            <a:r>
              <a:rPr 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authentischen 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Produkte und Erfahrungen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   außerhalb 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der touristischen </a:t>
            </a:r>
            <a:r>
              <a:rPr 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Hauptsaison oder 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Einführung </a:t>
            </a:r>
            <a:endParaRPr lang="hr-HR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hr-H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  </a:t>
            </a:r>
            <a:r>
              <a:rPr 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 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die </a:t>
            </a:r>
            <a:r>
              <a:rPr 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Produkte 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und </a:t>
            </a:r>
            <a:r>
              <a:rPr 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Erfahrungen außerhalb der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hr-H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  </a:t>
            </a:r>
            <a:r>
              <a:rPr 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touristischen Hauptsaison aus erster Hand! </a:t>
            </a:r>
            <a:endParaRPr lang="hr-HR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r-HR" sz="1200" b="1" dirty="0">
              <a:solidFill>
                <a:srgbClr val="F29222"/>
              </a:solidFill>
              <a:latin typeface="+mn-lt"/>
            </a:endParaRPr>
          </a:p>
        </p:txBody>
      </p:sp>
      <p:sp>
        <p:nvSpPr>
          <p:cNvPr id="8" name="TekstniOkvir 7"/>
          <p:cNvSpPr txBox="1"/>
          <p:nvPr/>
        </p:nvSpPr>
        <p:spPr>
          <a:xfrm>
            <a:off x="457200" y="5926138"/>
            <a:ext cx="4114800" cy="287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hr-H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cxnSp>
        <p:nvCxnSpPr>
          <p:cNvPr id="18" name="Ravni poveznik 17"/>
          <p:cNvCxnSpPr/>
          <p:nvPr/>
        </p:nvCxnSpPr>
        <p:spPr>
          <a:xfrm>
            <a:off x="914400" y="2476500"/>
            <a:ext cx="1009650" cy="0"/>
          </a:xfrm>
          <a:prstGeom prst="line">
            <a:avLst/>
          </a:prstGeom>
          <a:ln w="12700">
            <a:solidFill>
              <a:srgbClr val="F292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5"/>
          <p:cNvSpPr>
            <a:spLocks/>
          </p:cNvSpPr>
          <p:nvPr/>
        </p:nvSpPr>
        <p:spPr bwMode="auto">
          <a:xfrm>
            <a:off x="6132785" y="3610303"/>
            <a:ext cx="3011213" cy="3247695"/>
          </a:xfrm>
          <a:custGeom>
            <a:avLst/>
            <a:gdLst>
              <a:gd name="T0" fmla="*/ 1247 w 1247"/>
              <a:gd name="T1" fmla="*/ 0 h 1247"/>
              <a:gd name="T2" fmla="*/ 0 w 1247"/>
              <a:gd name="T3" fmla="*/ 1247 h 1247"/>
              <a:gd name="T4" fmla="*/ 1247 w 1247"/>
              <a:gd name="T5" fmla="*/ 1247 h 1247"/>
              <a:gd name="T6" fmla="*/ 1247 w 1247"/>
              <a:gd name="T7" fmla="*/ 0 h 1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47" h="1247">
                <a:moveTo>
                  <a:pt x="1247" y="0"/>
                </a:moveTo>
                <a:cubicBezTo>
                  <a:pt x="558" y="0"/>
                  <a:pt x="0" y="558"/>
                  <a:pt x="0" y="1247"/>
                </a:cubicBezTo>
                <a:cubicBezTo>
                  <a:pt x="1247" y="1247"/>
                  <a:pt x="1247" y="1247"/>
                  <a:pt x="1247" y="1247"/>
                </a:cubicBezTo>
                <a:lnTo>
                  <a:pt x="1247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l="-963" t="-6001" r="-112841" b="-36535"/>
            </a:stretch>
          </a:blip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r-HR">
              <a:latin typeface="+mn-lt"/>
            </a:endParaRPr>
          </a:p>
        </p:txBody>
      </p:sp>
      <p:pic>
        <p:nvPicPr>
          <p:cNvPr id="15369" name="Slika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65888" y="360363"/>
            <a:ext cx="2324100" cy="94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/>
          <p:cNvPicPr>
            <a:picLocks noChangeAspect="1"/>
          </p:cNvPicPr>
          <p:nvPr/>
        </p:nvPicPr>
        <p:blipFill>
          <a:blip r:embed="rId3"/>
          <a:srcRect l="7948" t="1073" r="3342" b="2386"/>
          <a:stretch>
            <a:fillRect/>
          </a:stretch>
        </p:blipFill>
        <p:spPr bwMode="auto">
          <a:xfrm>
            <a:off x="-701675" y="-552450"/>
            <a:ext cx="9880600" cy="741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Ravni poveznik 17"/>
          <p:cNvCxnSpPr/>
          <p:nvPr/>
        </p:nvCxnSpPr>
        <p:spPr>
          <a:xfrm>
            <a:off x="762000" y="4381500"/>
            <a:ext cx="1009650" cy="0"/>
          </a:xfrm>
          <a:prstGeom prst="line">
            <a:avLst/>
          </a:prstGeom>
          <a:ln w="12700">
            <a:solidFill>
              <a:srgbClr val="F292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387" name="Group 15"/>
          <p:cNvGrpSpPr>
            <a:grpSpLocks/>
          </p:cNvGrpSpPr>
          <p:nvPr/>
        </p:nvGrpSpPr>
        <p:grpSpPr bwMode="auto">
          <a:xfrm>
            <a:off x="342900" y="5354638"/>
            <a:ext cx="3629025" cy="1177925"/>
            <a:chOff x="285751" y="5469331"/>
            <a:chExt cx="3629024" cy="1178964"/>
          </a:xfrm>
        </p:grpSpPr>
        <p:sp>
          <p:nvSpPr>
            <p:cNvPr id="16388" name="Freeform 9"/>
            <p:cNvSpPr>
              <a:spLocks/>
            </p:cNvSpPr>
            <p:nvPr/>
          </p:nvSpPr>
          <p:spPr bwMode="auto">
            <a:xfrm>
              <a:off x="285751" y="5469331"/>
              <a:ext cx="3629024" cy="1178964"/>
            </a:xfrm>
            <a:custGeom>
              <a:avLst/>
              <a:gdLst>
                <a:gd name="T0" fmla="*/ 3629024 w 2132"/>
                <a:gd name="T1" fmla="*/ 0 h 690"/>
                <a:gd name="T2" fmla="*/ 0 w 2132"/>
                <a:gd name="T3" fmla="*/ 0 h 690"/>
                <a:gd name="T4" fmla="*/ 0 w 2132"/>
                <a:gd name="T5" fmla="*/ 1178964 h 690"/>
                <a:gd name="T6" fmla="*/ 3448593 w 2132"/>
                <a:gd name="T7" fmla="*/ 1178964 h 690"/>
                <a:gd name="T8" fmla="*/ 3448593 w 2132"/>
                <a:gd name="T9" fmla="*/ 1178964 h 690"/>
                <a:gd name="T10" fmla="*/ 3629024 w 2132"/>
                <a:gd name="T11" fmla="*/ 999556 h 690"/>
                <a:gd name="T12" fmla="*/ 3629024 w 2132"/>
                <a:gd name="T13" fmla="*/ 999556 h 690"/>
                <a:gd name="T14" fmla="*/ 3629024 w 2132"/>
                <a:gd name="T15" fmla="*/ 0 h 69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32"/>
                <a:gd name="T25" fmla="*/ 0 h 690"/>
                <a:gd name="T26" fmla="*/ 2132 w 2132"/>
                <a:gd name="T27" fmla="*/ 690 h 69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32" h="690">
                  <a:moveTo>
                    <a:pt x="213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690"/>
                    <a:pt x="0" y="690"/>
                    <a:pt x="0" y="690"/>
                  </a:cubicBezTo>
                  <a:cubicBezTo>
                    <a:pt x="2026" y="690"/>
                    <a:pt x="2026" y="690"/>
                    <a:pt x="2026" y="690"/>
                  </a:cubicBezTo>
                  <a:cubicBezTo>
                    <a:pt x="2026" y="690"/>
                    <a:pt x="2026" y="690"/>
                    <a:pt x="2026" y="690"/>
                  </a:cubicBezTo>
                  <a:cubicBezTo>
                    <a:pt x="2084" y="689"/>
                    <a:pt x="2131" y="643"/>
                    <a:pt x="2132" y="585"/>
                  </a:cubicBezTo>
                  <a:cubicBezTo>
                    <a:pt x="2132" y="585"/>
                    <a:pt x="2132" y="585"/>
                    <a:pt x="2132" y="585"/>
                  </a:cubicBezTo>
                  <a:cubicBezTo>
                    <a:pt x="2132" y="0"/>
                    <a:pt x="2132" y="0"/>
                    <a:pt x="2132" y="0"/>
                  </a:cubicBezTo>
                </a:path>
              </a:pathLst>
            </a:custGeom>
            <a:solidFill>
              <a:srgbClr val="FFFFFF">
                <a:alpha val="7999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389" name="TekstniOkvir 5"/>
            <p:cNvSpPr txBox="1">
              <a:spLocks noChangeArrowheads="1"/>
            </p:cNvSpPr>
            <p:nvPr/>
          </p:nvSpPr>
          <p:spPr bwMode="auto">
            <a:xfrm>
              <a:off x="457200" y="5645200"/>
              <a:ext cx="3248025" cy="462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hr-HR" sz="2400" b="1" dirty="0">
                <a:latin typeface="Calibri" pitchFamily="34" charset="0"/>
              </a:endParaRPr>
            </a:p>
          </p:txBody>
        </p:sp>
      </p:grpSp>
      <p:sp>
        <p:nvSpPr>
          <p:cNvPr id="2" name="Pravokutnik 1"/>
          <p:cNvSpPr/>
          <p:nvPr/>
        </p:nvSpPr>
        <p:spPr>
          <a:xfrm>
            <a:off x="-583323" y="3244334"/>
            <a:ext cx="7364422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b="1" dirty="0">
              <a:latin typeface="Calibri" pitchFamily="34" charset="0"/>
            </a:endParaRPr>
          </a:p>
          <a:p>
            <a:endParaRPr lang="hr-HR" sz="2800" b="1" dirty="0" smtClean="0">
              <a:latin typeface="Calibri" pitchFamily="34" charset="0"/>
            </a:endParaRPr>
          </a:p>
          <a:p>
            <a:endParaRPr lang="hr-HR" sz="2800" b="1" dirty="0">
              <a:latin typeface="Calibri" pitchFamily="34" charset="0"/>
            </a:endParaRPr>
          </a:p>
          <a:p>
            <a:endParaRPr lang="hr-HR" sz="2800" b="1" dirty="0" smtClean="0">
              <a:latin typeface="Calibri" pitchFamily="34" charset="0"/>
            </a:endParaRPr>
          </a:p>
          <a:p>
            <a:endParaRPr lang="hr-HR" sz="2800" b="1" dirty="0">
              <a:latin typeface="Calibri" pitchFamily="34" charset="0"/>
            </a:endParaRPr>
          </a:p>
          <a:p>
            <a:endParaRPr lang="hr-HR" sz="2800" b="1" dirty="0" smtClean="0">
              <a:latin typeface="Calibri" pitchFamily="34" charset="0"/>
            </a:endParaRPr>
          </a:p>
          <a:p>
            <a:r>
              <a:rPr lang="hr-H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               </a:t>
            </a:r>
            <a:r>
              <a:rPr lang="hr-H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W</a:t>
            </a:r>
            <a:r>
              <a:rPr 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er </a:t>
            </a:r>
            <a:r>
              <a:rPr lang="de-DE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beteiligt sich am </a:t>
            </a:r>
            <a:endParaRPr lang="hr-HR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  <a:p>
            <a:r>
              <a:rPr lang="hr-H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               </a:t>
            </a:r>
            <a:r>
              <a:rPr 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KROATIEN365 </a:t>
            </a:r>
            <a:r>
              <a:rPr lang="de-DE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Projekt?</a:t>
            </a:r>
            <a:endParaRPr lang="hr-HR" sz="24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kstniOkvir 5"/>
          <p:cNvSpPr txBox="1">
            <a:spLocks noChangeArrowheads="1"/>
          </p:cNvSpPr>
          <p:nvPr/>
        </p:nvSpPr>
        <p:spPr bwMode="auto">
          <a:xfrm>
            <a:off x="838200" y="1647825"/>
            <a:ext cx="678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Was enthält </a:t>
            </a:r>
            <a:r>
              <a:rPr lang="de-DE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die Kampagne</a:t>
            </a:r>
            <a:r>
              <a:rPr lang="hr-HR" sz="24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?</a:t>
            </a:r>
            <a:endParaRPr lang="hr-HR" sz="24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7" name="TekstniOkvir 6"/>
          <p:cNvSpPr txBox="1"/>
          <p:nvPr/>
        </p:nvSpPr>
        <p:spPr>
          <a:xfrm>
            <a:off x="914400" y="2878138"/>
            <a:ext cx="46482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r-H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Sonderpräsentationen</a:t>
            </a:r>
            <a:endParaRPr lang="de-DE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r-H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Studienreisen</a:t>
            </a:r>
            <a:endParaRPr lang="de-DE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Werbeanzeigen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Web Unterseite (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Sitelink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) Kroatien</a:t>
            </a:r>
            <a:r>
              <a:rPr lang="hr-H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365</a:t>
            </a:r>
            <a:r>
              <a:rPr lang="hr-H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       www.croatia365.eu</a:t>
            </a:r>
            <a:endParaRPr lang="hr-H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r-H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BBC 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Welt</a:t>
            </a:r>
            <a:r>
              <a:rPr lang="hr-H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Kampagne</a:t>
            </a:r>
            <a:endParaRPr lang="hr-HR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cxnSp>
        <p:nvCxnSpPr>
          <p:cNvPr id="18" name="Ravni poveznik 17"/>
          <p:cNvCxnSpPr/>
          <p:nvPr/>
        </p:nvCxnSpPr>
        <p:spPr>
          <a:xfrm>
            <a:off x="914400" y="2476500"/>
            <a:ext cx="1009650" cy="0"/>
          </a:xfrm>
          <a:prstGeom prst="line">
            <a:avLst/>
          </a:prstGeom>
          <a:ln w="12700">
            <a:solidFill>
              <a:srgbClr val="F292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avni poveznik 18"/>
          <p:cNvCxnSpPr/>
          <p:nvPr/>
        </p:nvCxnSpPr>
        <p:spPr>
          <a:xfrm>
            <a:off x="1018107" y="5754417"/>
            <a:ext cx="1009650" cy="0"/>
          </a:xfrm>
          <a:prstGeom prst="line">
            <a:avLst/>
          </a:prstGeom>
          <a:ln w="12700">
            <a:solidFill>
              <a:srgbClr val="F292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8"/>
          <p:cNvSpPr>
            <a:spLocks noChangeAspect="1"/>
          </p:cNvSpPr>
          <p:nvPr/>
        </p:nvSpPr>
        <p:spPr bwMode="auto">
          <a:xfrm>
            <a:off x="5711825" y="0"/>
            <a:ext cx="3432175" cy="6858000"/>
          </a:xfrm>
          <a:custGeom>
            <a:avLst/>
            <a:gdLst>
              <a:gd name="T0" fmla="*/ 1080 w 1080"/>
              <a:gd name="T1" fmla="*/ 0 h 2160"/>
              <a:gd name="T2" fmla="*/ 0 w 1080"/>
              <a:gd name="T3" fmla="*/ 1080 h 2160"/>
              <a:gd name="T4" fmla="*/ 1080 w 1080"/>
              <a:gd name="T5" fmla="*/ 2160 h 2160"/>
              <a:gd name="T6" fmla="*/ 1080 w 1080"/>
              <a:gd name="T7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80" h="2160">
                <a:moveTo>
                  <a:pt x="1080" y="0"/>
                </a:moveTo>
                <a:cubicBezTo>
                  <a:pt x="484" y="0"/>
                  <a:pt x="0" y="483"/>
                  <a:pt x="0" y="1080"/>
                </a:cubicBezTo>
                <a:cubicBezTo>
                  <a:pt x="0" y="1677"/>
                  <a:pt x="484" y="2160"/>
                  <a:pt x="1080" y="2160"/>
                </a:cubicBezTo>
                <a:lnTo>
                  <a:pt x="108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l="-100421" r="-100421"/>
            </a:stretch>
          </a:blip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r-HR">
              <a:latin typeface="+mn-lt"/>
            </a:endParaRPr>
          </a:p>
        </p:txBody>
      </p:sp>
      <p:pic>
        <p:nvPicPr>
          <p:cNvPr id="18440" name="Slika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6250" y="360363"/>
            <a:ext cx="2322513" cy="94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Slika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kstniOkvir 5"/>
          <p:cNvSpPr txBox="1"/>
          <p:nvPr/>
        </p:nvSpPr>
        <p:spPr>
          <a:xfrm>
            <a:off x="457200" y="1346200"/>
            <a:ext cx="6708775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600" b="1" dirty="0">
                <a:solidFill>
                  <a:srgbClr val="F29222"/>
                </a:solidFill>
                <a:latin typeface="+mn-lt"/>
              </a:rPr>
              <a:t>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6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   </a:t>
            </a:r>
            <a:r>
              <a:rPr lang="hr-HR" sz="2600" b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Sechs</a:t>
            </a:r>
            <a:r>
              <a:rPr lang="hr-HR" sz="26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Kernprodukte</a:t>
            </a:r>
            <a:r>
              <a:rPr lang="de-DE" sz="26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der Kampagne:</a:t>
            </a:r>
            <a:endParaRPr lang="hr-HR" sz="2600" b="1" dirty="0" smtClean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r-HR" sz="2400" b="1" dirty="0" smtClean="0">
              <a:solidFill>
                <a:srgbClr val="F29222"/>
              </a:solidFill>
              <a:latin typeface="+mj-lt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b="1" dirty="0">
                <a:latin typeface="+mj-lt"/>
              </a:rPr>
              <a:t> 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Kultur</a:t>
            </a:r>
            <a:endParaRPr lang="hr-HR" sz="2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Wein und Gastronomie</a:t>
            </a:r>
            <a:endParaRPr lang="hr-HR" sz="2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Biketourismus</a:t>
            </a:r>
            <a:endParaRPr lang="hr-HR" sz="2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Aktivurlaub</a:t>
            </a:r>
            <a:endParaRPr lang="hr-HR" sz="2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Wellness und </a:t>
            </a: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esundheit</a:t>
            </a:r>
            <a:endParaRPr lang="hr-HR" sz="2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Geschäftstourismus &amp; MICE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r-HR" sz="2400" b="1" dirty="0">
              <a:solidFill>
                <a:srgbClr val="F29222"/>
              </a:solidFill>
              <a:latin typeface="+mj-lt"/>
            </a:endParaRPr>
          </a:p>
        </p:txBody>
      </p:sp>
      <p:sp>
        <p:nvSpPr>
          <p:cNvPr id="8" name="TekstniOkvir 7"/>
          <p:cNvSpPr txBox="1"/>
          <p:nvPr/>
        </p:nvSpPr>
        <p:spPr>
          <a:xfrm>
            <a:off x="457200" y="4649788"/>
            <a:ext cx="4114800" cy="287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hr-H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cxnSp>
        <p:nvCxnSpPr>
          <p:cNvPr id="19" name="Ravni poveznik 18"/>
          <p:cNvCxnSpPr/>
          <p:nvPr/>
        </p:nvCxnSpPr>
        <p:spPr>
          <a:xfrm>
            <a:off x="1057274" y="4945117"/>
            <a:ext cx="1009650" cy="0"/>
          </a:xfrm>
          <a:prstGeom prst="line">
            <a:avLst/>
          </a:prstGeom>
          <a:ln w="12700">
            <a:solidFill>
              <a:srgbClr val="F292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5"/>
          <p:cNvSpPr>
            <a:spLocks/>
          </p:cNvSpPr>
          <p:nvPr/>
        </p:nvSpPr>
        <p:spPr bwMode="auto">
          <a:xfrm>
            <a:off x="5187950" y="2901950"/>
            <a:ext cx="3956050" cy="3956050"/>
          </a:xfrm>
          <a:custGeom>
            <a:avLst/>
            <a:gdLst>
              <a:gd name="T0" fmla="*/ 1247 w 1247"/>
              <a:gd name="T1" fmla="*/ 0 h 1247"/>
              <a:gd name="T2" fmla="*/ 0 w 1247"/>
              <a:gd name="T3" fmla="*/ 1247 h 1247"/>
              <a:gd name="T4" fmla="*/ 1247 w 1247"/>
              <a:gd name="T5" fmla="*/ 1247 h 1247"/>
              <a:gd name="T6" fmla="*/ 1247 w 1247"/>
              <a:gd name="T7" fmla="*/ 0 h 1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47" h="1247">
                <a:moveTo>
                  <a:pt x="1247" y="0"/>
                </a:moveTo>
                <a:cubicBezTo>
                  <a:pt x="558" y="0"/>
                  <a:pt x="0" y="558"/>
                  <a:pt x="0" y="1247"/>
                </a:cubicBezTo>
                <a:cubicBezTo>
                  <a:pt x="1247" y="1247"/>
                  <a:pt x="1247" y="1247"/>
                  <a:pt x="1247" y="1247"/>
                </a:cubicBezTo>
                <a:lnTo>
                  <a:pt x="1247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963" t="-6001" r="-112841" b="-36535"/>
            </a:stretch>
          </a:blip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r-HR">
              <a:latin typeface="+mn-lt"/>
            </a:endParaRPr>
          </a:p>
        </p:txBody>
      </p:sp>
      <p:pic>
        <p:nvPicPr>
          <p:cNvPr id="19465" name="Slika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65888" y="360363"/>
            <a:ext cx="2324100" cy="94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kstniOkvir 5"/>
          <p:cNvSpPr txBox="1">
            <a:spLocks noChangeArrowheads="1"/>
          </p:cNvSpPr>
          <p:nvPr/>
        </p:nvSpPr>
        <p:spPr bwMode="auto">
          <a:xfrm>
            <a:off x="614855" y="1828800"/>
            <a:ext cx="678289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r-HR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  </a:t>
            </a: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System</a:t>
            </a:r>
            <a:r>
              <a:rPr lang="hr-HR" sz="24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und Zertifizierung</a:t>
            </a:r>
            <a:endParaRPr lang="hr-HR" sz="24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7" name="TekstniOkvir 6"/>
          <p:cNvSpPr txBox="1"/>
          <p:nvPr/>
        </p:nvSpPr>
        <p:spPr>
          <a:xfrm>
            <a:off x="914399" y="2862536"/>
            <a:ext cx="498190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Umfang</a:t>
            </a:r>
            <a:r>
              <a:rPr lang="hr-H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– 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des öffentlichen </a:t>
            </a: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und privaten 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Tourismussektors</a:t>
            </a:r>
            <a:endParaRPr lang="hr-HR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342900" indent="-342900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größere Sichtbarkeit / Transparenz und einfachere 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Positionierung</a:t>
            </a:r>
          </a:p>
          <a:p>
            <a:pPr marL="342900" indent="-342900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r-H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PPS 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Clubs</a:t>
            </a:r>
            <a:endParaRPr lang="hr-HR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hr-HR" sz="2000" dirty="0">
              <a:solidFill>
                <a:srgbClr val="0070C0"/>
              </a:solidFill>
              <a:latin typeface="+mn-lt"/>
            </a:endParaRPr>
          </a:p>
          <a:p>
            <a:pPr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hr-HR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cxnSp>
        <p:nvCxnSpPr>
          <p:cNvPr id="19" name="Ravni poveznik 18"/>
          <p:cNvCxnSpPr/>
          <p:nvPr/>
        </p:nvCxnSpPr>
        <p:spPr>
          <a:xfrm>
            <a:off x="941059" y="4763812"/>
            <a:ext cx="1009650" cy="0"/>
          </a:xfrm>
          <a:prstGeom prst="line">
            <a:avLst/>
          </a:prstGeom>
          <a:ln w="12700">
            <a:solidFill>
              <a:srgbClr val="F292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8" name="Slika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250" y="360363"/>
            <a:ext cx="2322513" cy="94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reeform 8"/>
          <p:cNvSpPr>
            <a:spLocks noChangeAspect="1"/>
          </p:cNvSpPr>
          <p:nvPr/>
        </p:nvSpPr>
        <p:spPr bwMode="auto">
          <a:xfrm>
            <a:off x="5711825" y="-355600"/>
            <a:ext cx="3432175" cy="7213600"/>
          </a:xfrm>
          <a:custGeom>
            <a:avLst/>
            <a:gdLst>
              <a:gd name="T0" fmla="*/ 1080 w 1080"/>
              <a:gd name="T1" fmla="*/ 0 h 2160"/>
              <a:gd name="T2" fmla="*/ 0 w 1080"/>
              <a:gd name="T3" fmla="*/ 1080 h 2160"/>
              <a:gd name="T4" fmla="*/ 1080 w 1080"/>
              <a:gd name="T5" fmla="*/ 2160 h 2160"/>
              <a:gd name="T6" fmla="*/ 1080 w 1080"/>
              <a:gd name="T7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80" h="2160">
                <a:moveTo>
                  <a:pt x="1080" y="0"/>
                </a:moveTo>
                <a:cubicBezTo>
                  <a:pt x="484" y="0"/>
                  <a:pt x="0" y="483"/>
                  <a:pt x="0" y="1080"/>
                </a:cubicBezTo>
                <a:cubicBezTo>
                  <a:pt x="0" y="1677"/>
                  <a:pt x="484" y="2160"/>
                  <a:pt x="1080" y="2160"/>
                </a:cubicBezTo>
                <a:lnTo>
                  <a:pt x="108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152000" t="4993" r="-100419" b="-7"/>
            </a:stretch>
          </a:blipFill>
          <a:ln>
            <a:noFill/>
          </a:ln>
        </p:spPr>
        <p:txBody>
          <a:bodyPr/>
          <a:lstStyle/>
          <a:p>
            <a:pPr>
              <a:defRPr/>
            </a:pPr>
            <a:endParaRPr lang="hr-HR"/>
          </a:p>
        </p:txBody>
      </p:sp>
      <p:cxnSp>
        <p:nvCxnSpPr>
          <p:cNvPr id="9" name="Ravni poveznik 8"/>
          <p:cNvCxnSpPr/>
          <p:nvPr/>
        </p:nvCxnSpPr>
        <p:spPr>
          <a:xfrm>
            <a:off x="914726" y="2536935"/>
            <a:ext cx="1009650" cy="0"/>
          </a:xfrm>
          <a:prstGeom prst="line">
            <a:avLst/>
          </a:prstGeom>
          <a:ln w="12700">
            <a:solidFill>
              <a:srgbClr val="F292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kstniOkvir 5"/>
          <p:cNvSpPr txBox="1">
            <a:spLocks noChangeArrowheads="1"/>
          </p:cNvSpPr>
          <p:nvPr/>
        </p:nvSpPr>
        <p:spPr bwMode="auto">
          <a:xfrm>
            <a:off x="863600" y="1465263"/>
            <a:ext cx="109220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400" b="1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Die</a:t>
            </a:r>
            <a:r>
              <a:rPr lang="hr-HR" sz="24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hr-HR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visuelle Identität</a:t>
            </a:r>
          </a:p>
        </p:txBody>
      </p:sp>
      <p:sp>
        <p:nvSpPr>
          <p:cNvPr id="7" name="TekstniOkvir 6"/>
          <p:cNvSpPr txBox="1"/>
          <p:nvPr/>
        </p:nvSpPr>
        <p:spPr>
          <a:xfrm>
            <a:off x="0" y="2478088"/>
            <a:ext cx="5924550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solidFill>
                  <a:srgbClr val="00B050"/>
                </a:solidFill>
                <a:latin typeface="+mn-lt"/>
              </a:rPr>
              <a:t>	</a:t>
            </a:r>
            <a:r>
              <a:rPr lang="hr-H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logo </a:t>
            </a:r>
          </a:p>
          <a:p>
            <a:pPr marL="1257300" lvl="2" indent="-342900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Farben</a:t>
            </a:r>
            <a:endParaRPr lang="hr-HR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1257300" lvl="2" indent="-342900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Form</a:t>
            </a:r>
            <a:endParaRPr lang="hr-HR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1257300" lvl="2" indent="-342900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hr-HR" sz="24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lvl="2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slogan </a:t>
            </a:r>
          </a:p>
          <a:p>
            <a:pPr marL="1257300" lvl="2" indent="-342900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Kroatien als Ganzjahresziel</a:t>
            </a:r>
            <a:endParaRPr lang="hr-HR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cxnSp>
        <p:nvCxnSpPr>
          <p:cNvPr id="18" name="Ravni poveznik 17"/>
          <p:cNvCxnSpPr/>
          <p:nvPr/>
        </p:nvCxnSpPr>
        <p:spPr>
          <a:xfrm>
            <a:off x="963421" y="2257096"/>
            <a:ext cx="1009650" cy="0"/>
          </a:xfrm>
          <a:prstGeom prst="line">
            <a:avLst/>
          </a:prstGeom>
          <a:ln w="12700">
            <a:solidFill>
              <a:srgbClr val="F292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8"/>
          <p:cNvSpPr>
            <a:spLocks noChangeAspect="1"/>
          </p:cNvSpPr>
          <p:nvPr/>
        </p:nvSpPr>
        <p:spPr bwMode="auto">
          <a:xfrm>
            <a:off x="5924550" y="0"/>
            <a:ext cx="3219450" cy="6858000"/>
          </a:xfrm>
          <a:custGeom>
            <a:avLst/>
            <a:gdLst>
              <a:gd name="T0" fmla="*/ 1080 w 1080"/>
              <a:gd name="T1" fmla="*/ 0 h 2160"/>
              <a:gd name="T2" fmla="*/ 0 w 1080"/>
              <a:gd name="T3" fmla="*/ 1080 h 2160"/>
              <a:gd name="T4" fmla="*/ 1080 w 1080"/>
              <a:gd name="T5" fmla="*/ 2160 h 2160"/>
              <a:gd name="T6" fmla="*/ 1080 w 1080"/>
              <a:gd name="T7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80" h="2160">
                <a:moveTo>
                  <a:pt x="1080" y="0"/>
                </a:moveTo>
                <a:cubicBezTo>
                  <a:pt x="484" y="0"/>
                  <a:pt x="0" y="483"/>
                  <a:pt x="0" y="1080"/>
                </a:cubicBezTo>
                <a:cubicBezTo>
                  <a:pt x="0" y="1677"/>
                  <a:pt x="484" y="2160"/>
                  <a:pt x="1080" y="2160"/>
                </a:cubicBezTo>
                <a:lnTo>
                  <a:pt x="108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l="-100421" r="-100421"/>
            </a:stretch>
          </a:blip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r-HR">
              <a:latin typeface="+mn-lt"/>
            </a:endParaRPr>
          </a:p>
        </p:txBody>
      </p:sp>
      <p:pic>
        <p:nvPicPr>
          <p:cNvPr id="21512" name="Slika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250" y="360363"/>
            <a:ext cx="2322513" cy="94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Ravni poveznik 7"/>
          <p:cNvCxnSpPr/>
          <p:nvPr/>
        </p:nvCxnSpPr>
        <p:spPr>
          <a:xfrm>
            <a:off x="998127" y="4615355"/>
            <a:ext cx="1009650" cy="0"/>
          </a:xfrm>
          <a:prstGeom prst="line">
            <a:avLst/>
          </a:prstGeom>
          <a:ln w="12700">
            <a:solidFill>
              <a:srgbClr val="F292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kstniOkvir 5"/>
          <p:cNvSpPr txBox="1">
            <a:spLocks noChangeArrowheads="1"/>
          </p:cNvSpPr>
          <p:nvPr/>
        </p:nvSpPr>
        <p:spPr bwMode="auto">
          <a:xfrm>
            <a:off x="838200" y="1668463"/>
            <a:ext cx="6781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Bestimmungen </a:t>
            </a:r>
            <a:r>
              <a:rPr lang="hr-HR" sz="24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des </a:t>
            </a:r>
            <a:r>
              <a:rPr lang="hr-HR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Projekts</a:t>
            </a:r>
          </a:p>
        </p:txBody>
      </p:sp>
      <p:sp>
        <p:nvSpPr>
          <p:cNvPr id="22530" name="TekstniOkvir 6"/>
          <p:cNvSpPr txBox="1">
            <a:spLocks noChangeArrowheads="1"/>
          </p:cNvSpPr>
          <p:nvPr/>
        </p:nvSpPr>
        <p:spPr bwMode="auto">
          <a:xfrm>
            <a:off x="838199" y="2635250"/>
            <a:ext cx="4943475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Erstmalig werden Reiseziele unabhängig von Ihren administrativen Grenzen </a:t>
            </a:r>
            <a:r>
              <a:rPr 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gebildet</a:t>
            </a:r>
          </a:p>
          <a:p>
            <a:pPr marL="285750" indent="-285750">
              <a:buFont typeface="Arial" charset="0"/>
              <a:buChar char="•"/>
            </a:pPr>
            <a:r>
              <a:rPr 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Gestaltung von neuen touristischen Produkten</a:t>
            </a:r>
            <a:endParaRPr lang="hr-HR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Die Voraussetzung für die Aufnahme in das Projekt ist das mindestens 50% der touristischen Kapazitäten der Gegend geöffnet sind.</a:t>
            </a:r>
            <a:endParaRPr lang="hr-HR" sz="20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pic>
        <p:nvPicPr>
          <p:cNvPr id="22536" name="Slika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250" y="360363"/>
            <a:ext cx="2322513" cy="94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8"/>
          <p:cNvSpPr>
            <a:spLocks noChangeAspect="1"/>
          </p:cNvSpPr>
          <p:nvPr/>
        </p:nvSpPr>
        <p:spPr bwMode="auto">
          <a:xfrm>
            <a:off x="5781675" y="0"/>
            <a:ext cx="3362326" cy="6858000"/>
          </a:xfrm>
          <a:custGeom>
            <a:avLst/>
            <a:gdLst>
              <a:gd name="T0" fmla="*/ 1080 w 1080"/>
              <a:gd name="T1" fmla="*/ 0 h 2160"/>
              <a:gd name="T2" fmla="*/ 0 w 1080"/>
              <a:gd name="T3" fmla="*/ 1080 h 2160"/>
              <a:gd name="T4" fmla="*/ 1080 w 1080"/>
              <a:gd name="T5" fmla="*/ 2160 h 2160"/>
              <a:gd name="T6" fmla="*/ 1080 w 1080"/>
              <a:gd name="T7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80" h="2160">
                <a:moveTo>
                  <a:pt x="1080" y="0"/>
                </a:moveTo>
                <a:cubicBezTo>
                  <a:pt x="484" y="0"/>
                  <a:pt x="0" y="483"/>
                  <a:pt x="0" y="1080"/>
                </a:cubicBezTo>
                <a:cubicBezTo>
                  <a:pt x="0" y="1677"/>
                  <a:pt x="484" y="2160"/>
                  <a:pt x="1080" y="2160"/>
                </a:cubicBezTo>
                <a:lnTo>
                  <a:pt x="1080" y="0"/>
                </a:lnTo>
                <a:close/>
              </a:path>
            </a:pathLst>
          </a:custGeom>
          <a:blipFill>
            <a:blip r:embed="rId3"/>
            <a:stretch>
              <a:fillRect l="-100421" r="-100421"/>
            </a:stretch>
          </a:blip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r-HR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kstniOkvir 5"/>
          <p:cNvSpPr txBox="1">
            <a:spLocks noChangeArrowheads="1"/>
          </p:cNvSpPr>
          <p:nvPr/>
        </p:nvSpPr>
        <p:spPr bwMode="auto">
          <a:xfrm>
            <a:off x="200025" y="1600200"/>
            <a:ext cx="6781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150" b="1" dirty="0" smtClean="0">
                <a:solidFill>
                  <a:srgbClr val="F29222"/>
                </a:solidFill>
                <a:latin typeface="Calibri" pitchFamily="34" charset="0"/>
              </a:rPr>
              <a:t>           </a:t>
            </a: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Vielen Dank für Ihre Aufmerksamkeit</a:t>
            </a:r>
            <a:r>
              <a:rPr lang="hr-HR" sz="24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!</a:t>
            </a:r>
            <a:endParaRPr lang="hr-HR" sz="24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23554" name="TekstniOkvir 6"/>
          <p:cNvSpPr txBox="1">
            <a:spLocks noChangeArrowheads="1"/>
          </p:cNvSpPr>
          <p:nvPr/>
        </p:nvSpPr>
        <p:spPr bwMode="auto">
          <a:xfrm>
            <a:off x="371474" y="2827336"/>
            <a:ext cx="588743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hr-H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         </a:t>
            </a:r>
            <a:r>
              <a:rPr lang="de-DE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Besuchen und entdecken Sie Kroatien </a:t>
            </a:r>
            <a:endParaRPr lang="hr-HR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  <a:p>
            <a:pPr>
              <a:lnSpc>
                <a:spcPts val="2400"/>
              </a:lnSpc>
            </a:pPr>
            <a:r>
              <a:rPr lang="hr-H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 </a:t>
            </a:r>
            <a:r>
              <a:rPr lang="hr-H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       </a:t>
            </a:r>
            <a:r>
              <a:rPr lang="de-DE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als </a:t>
            </a:r>
            <a:r>
              <a:rPr lang="hr-H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 U</a:t>
            </a:r>
            <a:r>
              <a:rPr lang="de-DE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rlaubziel</a:t>
            </a:r>
            <a:r>
              <a:rPr lang="de-DE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 während 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des ganzen Jahres</a:t>
            </a:r>
            <a:r>
              <a:rPr lang="de-DE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!</a:t>
            </a:r>
            <a:endParaRPr lang="hr-HR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23555" name="TekstniOkvir 7"/>
          <p:cNvSpPr txBox="1">
            <a:spLocks noChangeArrowheads="1"/>
          </p:cNvSpPr>
          <p:nvPr/>
        </p:nvSpPr>
        <p:spPr bwMode="auto">
          <a:xfrm>
            <a:off x="914400" y="3954463"/>
            <a:ext cx="4886325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ts val="2400"/>
              </a:lnSpc>
            </a:pPr>
            <a:endParaRPr lang="hr-HR" sz="1600" b="1" dirty="0">
              <a:solidFill>
                <a:srgbClr val="00B0F0"/>
              </a:solidFill>
              <a:latin typeface="Calibri" pitchFamily="34" charset="0"/>
            </a:endParaRPr>
          </a:p>
          <a:p>
            <a:pPr>
              <a:lnSpc>
                <a:spcPts val="2400"/>
              </a:lnSpc>
            </a:pP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Hier nun die Präsentation der Reiseziele</a:t>
            </a:r>
            <a:endParaRPr lang="hr-HR" b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  <a:p>
            <a:pPr>
              <a:lnSpc>
                <a:spcPts val="2400"/>
              </a:lnSpc>
            </a:pPr>
            <a:endParaRPr lang="hr-HR" b="1" dirty="0">
              <a:latin typeface="Calibri" pitchFamily="34" charset="0"/>
            </a:endParaRPr>
          </a:p>
          <a:p>
            <a:pPr>
              <a:lnSpc>
                <a:spcPts val="2400"/>
              </a:lnSpc>
            </a:pPr>
            <a:endParaRPr lang="hr-HR" b="1" dirty="0" smtClean="0">
              <a:latin typeface="Calibri" pitchFamily="34" charset="0"/>
            </a:endParaRPr>
          </a:p>
          <a:p>
            <a:pPr>
              <a:lnSpc>
                <a:spcPts val="2400"/>
              </a:lnSpc>
            </a:pPr>
            <a:r>
              <a:rPr lang="hr-HR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www.kroatien365.eu</a:t>
            </a:r>
            <a:endParaRPr lang="hr-HR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cxnSp>
        <p:nvCxnSpPr>
          <p:cNvPr id="18" name="Ravni poveznik 17"/>
          <p:cNvCxnSpPr/>
          <p:nvPr/>
        </p:nvCxnSpPr>
        <p:spPr>
          <a:xfrm>
            <a:off x="914400" y="2476500"/>
            <a:ext cx="1009650" cy="0"/>
          </a:xfrm>
          <a:prstGeom prst="line">
            <a:avLst/>
          </a:prstGeom>
          <a:ln w="12700">
            <a:solidFill>
              <a:srgbClr val="F292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8"/>
          <p:cNvSpPr>
            <a:spLocks noChangeAspect="1"/>
          </p:cNvSpPr>
          <p:nvPr/>
        </p:nvSpPr>
        <p:spPr bwMode="auto">
          <a:xfrm>
            <a:off x="5711825" y="0"/>
            <a:ext cx="3432175" cy="6858000"/>
          </a:xfrm>
          <a:custGeom>
            <a:avLst/>
            <a:gdLst>
              <a:gd name="T0" fmla="*/ 1080 w 1080"/>
              <a:gd name="T1" fmla="*/ 0 h 2160"/>
              <a:gd name="T2" fmla="*/ 0 w 1080"/>
              <a:gd name="T3" fmla="*/ 1080 h 2160"/>
              <a:gd name="T4" fmla="*/ 1080 w 1080"/>
              <a:gd name="T5" fmla="*/ 2160 h 2160"/>
              <a:gd name="T6" fmla="*/ 1080 w 1080"/>
              <a:gd name="T7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80" h="2160">
                <a:moveTo>
                  <a:pt x="1080" y="0"/>
                </a:moveTo>
                <a:cubicBezTo>
                  <a:pt x="484" y="0"/>
                  <a:pt x="0" y="483"/>
                  <a:pt x="0" y="1080"/>
                </a:cubicBezTo>
                <a:cubicBezTo>
                  <a:pt x="0" y="1677"/>
                  <a:pt x="484" y="2160"/>
                  <a:pt x="1080" y="2160"/>
                </a:cubicBezTo>
                <a:lnTo>
                  <a:pt x="108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l="-100421" r="-100421"/>
            </a:stretch>
          </a:blip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r-HR">
              <a:latin typeface="+mn-lt"/>
            </a:endParaRPr>
          </a:p>
        </p:txBody>
      </p:sp>
      <p:pic>
        <p:nvPicPr>
          <p:cNvPr id="23561" name="Slika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250" y="360363"/>
            <a:ext cx="2322513" cy="94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Ravni poveznik 7"/>
          <p:cNvCxnSpPr/>
          <p:nvPr/>
        </p:nvCxnSpPr>
        <p:spPr>
          <a:xfrm>
            <a:off x="980418" y="3827080"/>
            <a:ext cx="1009650" cy="0"/>
          </a:xfrm>
          <a:prstGeom prst="line">
            <a:avLst/>
          </a:prstGeom>
          <a:ln w="12700">
            <a:solidFill>
              <a:srgbClr val="F292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208</Words>
  <Application>Microsoft Office PowerPoint</Application>
  <PresentationFormat>On-screen Show (4:3)</PresentationFormat>
  <Paragraphs>61</Paragraphs>
  <Slides>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Tema sustava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prezentacija</dc:title>
  <dc:creator>Zinka Kvakić</dc:creator>
  <cp:lastModifiedBy>Marina Šimun</cp:lastModifiedBy>
  <cp:revision>159</cp:revision>
  <dcterms:created xsi:type="dcterms:W3CDTF">2014-08-18T13:06:45Z</dcterms:created>
  <dcterms:modified xsi:type="dcterms:W3CDTF">2014-10-01T08:34:39Z</dcterms:modified>
</cp:coreProperties>
</file>