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9" r:id="rId3"/>
    <p:sldId id="285" r:id="rId4"/>
    <p:sldId id="286" r:id="rId5"/>
    <p:sldId id="287" r:id="rId6"/>
    <p:sldId id="290" r:id="rId7"/>
    <p:sldId id="289" r:id="rId8"/>
    <p:sldId id="292" r:id="rId9"/>
    <p:sldId id="293" r:id="rId10"/>
    <p:sldId id="294" r:id="rId11"/>
    <p:sldId id="309" r:id="rId12"/>
    <p:sldId id="295" r:id="rId13"/>
    <p:sldId id="296" r:id="rId14"/>
    <p:sldId id="297" r:id="rId15"/>
    <p:sldId id="298" r:id="rId16"/>
    <p:sldId id="310" r:id="rId17"/>
    <p:sldId id="308" r:id="rId18"/>
    <p:sldId id="302" r:id="rId19"/>
    <p:sldId id="303" r:id="rId20"/>
    <p:sldId id="304" r:id="rId21"/>
    <p:sldId id="305" r:id="rId22"/>
    <p:sldId id="306" r:id="rId23"/>
    <p:sldId id="307" r:id="rId24"/>
    <p:sldId id="312" r:id="rId25"/>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922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762" autoAdjust="0"/>
  </p:normalViewPr>
  <p:slideViewPr>
    <p:cSldViewPr>
      <p:cViewPr>
        <p:scale>
          <a:sx n="118" d="100"/>
          <a:sy n="118" d="100"/>
        </p:scale>
        <p:origin x="-143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6F6B1B-191C-45DC-A91F-4DBBB289D75B}" type="datetimeFigureOut">
              <a:rPr lang="hr-HR" smtClean="0"/>
              <a:t>2.10.2014.</a:t>
            </a:fld>
            <a:endParaRPr lang="hr-H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B4C0A5-7611-467D-8621-4BB26BBF1A5C}" type="slidenum">
              <a:rPr lang="hr-HR" smtClean="0"/>
              <a:t>‹#›</a:t>
            </a:fld>
            <a:endParaRPr lang="hr-HR"/>
          </a:p>
        </p:txBody>
      </p:sp>
    </p:spTree>
    <p:extLst>
      <p:ext uri="{BB962C8B-B14F-4D97-AF65-F5344CB8AC3E}">
        <p14:creationId xmlns:p14="http://schemas.microsoft.com/office/powerpoint/2010/main" val="1194462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2" name="Naslov 1"/>
          <p:cNvSpPr>
            <a:spLocks noGrp="1"/>
          </p:cNvSpPr>
          <p:nvPr>
            <p:ph type="ctrTitle"/>
          </p:nvPr>
        </p:nvSpPr>
        <p:spPr>
          <a:xfrm>
            <a:off x="685800" y="2130425"/>
            <a:ext cx="7772400" cy="1470025"/>
          </a:xfrm>
        </p:spPr>
        <p:txBody>
          <a:bodyPr/>
          <a:lstStyle/>
          <a:p>
            <a:r>
              <a:rPr lang="hr-HR" dirty="0" smtClean="0"/>
              <a:t>Uredite stil naslova matrice</a:t>
            </a:r>
            <a:endParaRPr lang="hr-HR" dirty="0"/>
          </a:p>
        </p:txBody>
      </p:sp>
      <p:sp>
        <p:nvSpPr>
          <p:cNvPr id="3" name="Podnaslov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dirty="0" smtClean="0"/>
              <a:t>Uredite stil podnaslova matrice</a:t>
            </a:r>
            <a:endParaRPr lang="hr-HR" dirty="0"/>
          </a:p>
        </p:txBody>
      </p:sp>
      <p:sp>
        <p:nvSpPr>
          <p:cNvPr id="4" name="Rezervirano mjesto datuma 3"/>
          <p:cNvSpPr>
            <a:spLocks noGrp="1"/>
          </p:cNvSpPr>
          <p:nvPr>
            <p:ph type="dt" sz="half" idx="10"/>
          </p:nvPr>
        </p:nvSpPr>
        <p:spPr/>
        <p:txBody>
          <a:bodyPr/>
          <a:lstStyle/>
          <a:p>
            <a:fld id="{58CE303B-CFC8-44D4-AA8B-AA91405C9669}" type="datetimeFigureOut">
              <a:rPr lang="hr-HR" smtClean="0"/>
              <a:t>2.10.2014.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1113912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okomitog teksta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58CE303B-CFC8-44D4-AA8B-AA91405C9669}" type="datetimeFigureOut">
              <a:rPr lang="hr-HR" smtClean="0"/>
              <a:t>2.10.2014.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990012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lang="hr-HR" smtClean="0"/>
              <a:t>Uredite stil naslova matrice</a:t>
            </a:r>
            <a:endParaRPr lang="hr-HR"/>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58CE303B-CFC8-44D4-AA8B-AA91405C9669}" type="datetimeFigureOut">
              <a:rPr lang="hr-HR" smtClean="0"/>
              <a:t>2.10.2014.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13956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10"/>
          </p:nvPr>
        </p:nvSpPr>
        <p:spPr/>
        <p:txBody>
          <a:bodyPr/>
          <a:lstStyle/>
          <a:p>
            <a:fld id="{58CE303B-CFC8-44D4-AA8B-AA91405C9669}" type="datetimeFigureOut">
              <a:rPr lang="hr-HR" smtClean="0"/>
              <a:t>2.10.2014.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547325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2" name="Naslov 1"/>
          <p:cNvSpPr>
            <a:spLocks noGrp="1"/>
          </p:cNvSpPr>
          <p:nvPr>
            <p:ph type="title"/>
          </p:nvPr>
        </p:nvSpPr>
        <p:spPr>
          <a:xfrm>
            <a:off x="722313" y="4406900"/>
            <a:ext cx="7772400" cy="1362075"/>
          </a:xfrm>
        </p:spPr>
        <p:txBody>
          <a:bodyPr anchor="t"/>
          <a:lstStyle>
            <a:lvl1pPr algn="l">
              <a:defRPr sz="4000" b="1" cap="all"/>
            </a:lvl1pPr>
          </a:lstStyle>
          <a:p>
            <a:r>
              <a:rPr lang="hr-HR" smtClean="0"/>
              <a:t>Uredite stil naslova matrice</a:t>
            </a:r>
            <a:endParaRPr lang="hr-HR"/>
          </a:p>
        </p:txBody>
      </p:sp>
      <p:sp>
        <p:nvSpPr>
          <p:cNvPr id="3" name="Rezervirano mjesto teksta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Rezervirano mjesto datuma 3"/>
          <p:cNvSpPr>
            <a:spLocks noGrp="1"/>
          </p:cNvSpPr>
          <p:nvPr>
            <p:ph type="dt" sz="half" idx="10"/>
          </p:nvPr>
        </p:nvSpPr>
        <p:spPr/>
        <p:txBody>
          <a:bodyPr/>
          <a:lstStyle/>
          <a:p>
            <a:fld id="{58CE303B-CFC8-44D4-AA8B-AA91405C9669}" type="datetimeFigureOut">
              <a:rPr lang="hr-HR" smtClean="0"/>
              <a:t>2.10.2014.</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221496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sadržaja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sadržaja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datuma 4"/>
          <p:cNvSpPr>
            <a:spLocks noGrp="1"/>
          </p:cNvSpPr>
          <p:nvPr>
            <p:ph type="dt" sz="half" idx="10"/>
          </p:nvPr>
        </p:nvSpPr>
        <p:spPr/>
        <p:txBody>
          <a:bodyPr/>
          <a:lstStyle/>
          <a:p>
            <a:fld id="{58CE303B-CFC8-44D4-AA8B-AA91405C9669}" type="datetimeFigureOut">
              <a:rPr lang="hr-HR" smtClean="0"/>
              <a:t>2.10.2014.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213547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lvl1pPr>
              <a:defRPr/>
            </a:lvl1pPr>
          </a:lstStyle>
          <a:p>
            <a:r>
              <a:rPr lang="hr-HR" smtClean="0"/>
              <a:t>Uredite stil naslova matrice</a:t>
            </a:r>
            <a:endParaRPr lang="hr-HR"/>
          </a:p>
        </p:txBody>
      </p:sp>
      <p:sp>
        <p:nvSpPr>
          <p:cNvPr id="3" name="Rezervirano mjesto teksta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Rezervirano mjesto sadržaja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5" name="Rezervirano mjesto teksta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Rezervirano mjesto sadržaja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7" name="Rezervirano mjesto datuma 6"/>
          <p:cNvSpPr>
            <a:spLocks noGrp="1"/>
          </p:cNvSpPr>
          <p:nvPr>
            <p:ph type="dt" sz="half" idx="10"/>
          </p:nvPr>
        </p:nvSpPr>
        <p:spPr/>
        <p:txBody>
          <a:bodyPr/>
          <a:lstStyle/>
          <a:p>
            <a:fld id="{58CE303B-CFC8-44D4-AA8B-AA91405C9669}" type="datetimeFigureOut">
              <a:rPr lang="hr-HR" smtClean="0"/>
              <a:t>2.10.2014.</a:t>
            </a:fld>
            <a:endParaRPr lang="hr-HR"/>
          </a:p>
        </p:txBody>
      </p:sp>
      <p:sp>
        <p:nvSpPr>
          <p:cNvPr id="8" name="Rezervirano mjesto podnožja 7"/>
          <p:cNvSpPr>
            <a:spLocks noGrp="1"/>
          </p:cNvSpPr>
          <p:nvPr>
            <p:ph type="ftr" sz="quarter" idx="11"/>
          </p:nvPr>
        </p:nvSpPr>
        <p:spPr/>
        <p:txBody>
          <a:bodyPr/>
          <a:lstStyle/>
          <a:p>
            <a:endParaRPr lang="hr-HR"/>
          </a:p>
        </p:txBody>
      </p:sp>
      <p:sp>
        <p:nvSpPr>
          <p:cNvPr id="9" name="Rezervirano mjesto broja slajda 8"/>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174866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smtClean="0"/>
              <a:t>Uredite stil naslova matrice</a:t>
            </a:r>
            <a:endParaRPr lang="hr-HR"/>
          </a:p>
        </p:txBody>
      </p:sp>
      <p:sp>
        <p:nvSpPr>
          <p:cNvPr id="3" name="Rezervirano mjesto datuma 2"/>
          <p:cNvSpPr>
            <a:spLocks noGrp="1"/>
          </p:cNvSpPr>
          <p:nvPr>
            <p:ph type="dt" sz="half" idx="10"/>
          </p:nvPr>
        </p:nvSpPr>
        <p:spPr/>
        <p:txBody>
          <a:bodyPr/>
          <a:lstStyle/>
          <a:p>
            <a:fld id="{58CE303B-CFC8-44D4-AA8B-AA91405C9669}" type="datetimeFigureOut">
              <a:rPr lang="hr-HR" smtClean="0"/>
              <a:t>2.10.2014.</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287252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58CE303B-CFC8-44D4-AA8B-AA91405C9669}" type="datetimeFigureOut">
              <a:rPr lang="hr-HR" smtClean="0"/>
              <a:t>2.10.2014.</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240109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Naslov 1"/>
          <p:cNvSpPr>
            <a:spLocks noGrp="1"/>
          </p:cNvSpPr>
          <p:nvPr>
            <p:ph type="title"/>
          </p:nvPr>
        </p:nvSpPr>
        <p:spPr>
          <a:xfrm>
            <a:off x="457200" y="273050"/>
            <a:ext cx="3008313" cy="1162050"/>
          </a:xfrm>
        </p:spPr>
        <p:txBody>
          <a:bodyPr anchor="b"/>
          <a:lstStyle>
            <a:lvl1pPr algn="l">
              <a:defRPr sz="2000" b="1"/>
            </a:lvl1pPr>
          </a:lstStyle>
          <a:p>
            <a:r>
              <a:rPr lang="hr-HR" smtClean="0"/>
              <a:t>Uredite stil naslova matrice</a:t>
            </a:r>
            <a:endParaRPr lang="hr-HR"/>
          </a:p>
        </p:txBody>
      </p:sp>
      <p:sp>
        <p:nvSpPr>
          <p:cNvPr id="3" name="Rezervirano mjesto sadržaja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teksta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58CE303B-CFC8-44D4-AA8B-AA91405C9669}" type="datetimeFigureOut">
              <a:rPr lang="hr-HR" smtClean="0"/>
              <a:t>2.10.2014.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163944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1792288" y="4800600"/>
            <a:ext cx="5486400" cy="566738"/>
          </a:xfrm>
        </p:spPr>
        <p:txBody>
          <a:bodyPr anchor="b"/>
          <a:lstStyle>
            <a:lvl1pPr algn="l">
              <a:defRPr sz="2000" b="1"/>
            </a:lvl1pPr>
          </a:lstStyle>
          <a:p>
            <a:r>
              <a:rPr lang="hr-HR" smtClean="0"/>
              <a:t>Uredite stil naslova matrice</a:t>
            </a:r>
            <a:endParaRPr lang="hr-HR"/>
          </a:p>
        </p:txBody>
      </p:sp>
      <p:sp>
        <p:nvSpPr>
          <p:cNvPr id="3" name="Rezervirano mjesto slik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Rezervirano mjesto teksta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Rezervirano mjesto datuma 4"/>
          <p:cNvSpPr>
            <a:spLocks noGrp="1"/>
          </p:cNvSpPr>
          <p:nvPr>
            <p:ph type="dt" sz="half" idx="10"/>
          </p:nvPr>
        </p:nvSpPr>
        <p:spPr/>
        <p:txBody>
          <a:bodyPr/>
          <a:lstStyle/>
          <a:p>
            <a:fld id="{58CE303B-CFC8-44D4-AA8B-AA91405C9669}" type="datetimeFigureOut">
              <a:rPr lang="hr-HR" smtClean="0"/>
              <a:t>2.10.2014.</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CFF19D0A-CE71-4B21-9370-D523130CBB50}" type="slidenum">
              <a:rPr lang="hr-HR" smtClean="0"/>
              <a:t>‹#›</a:t>
            </a:fld>
            <a:endParaRPr lang="hr-HR"/>
          </a:p>
        </p:txBody>
      </p:sp>
    </p:spTree>
    <p:extLst>
      <p:ext uri="{BB962C8B-B14F-4D97-AF65-F5344CB8AC3E}">
        <p14:creationId xmlns:p14="http://schemas.microsoft.com/office/powerpoint/2010/main" val="259412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naslova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hr-HR" smtClean="0"/>
              <a:t>Uredite stil naslova matrice</a:t>
            </a:r>
            <a:endParaRPr lang="hr-HR"/>
          </a:p>
        </p:txBody>
      </p:sp>
      <p:sp>
        <p:nvSpPr>
          <p:cNvPr id="3" name="Rezervirano mjesto teksta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4" name="Rezervirano mjesto datum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E303B-CFC8-44D4-AA8B-AA91405C9669}" type="datetimeFigureOut">
              <a:rPr lang="hr-HR" smtClean="0"/>
              <a:t>2.10.2014.</a:t>
            </a:fld>
            <a:endParaRPr lang="hr-HR"/>
          </a:p>
        </p:txBody>
      </p:sp>
      <p:sp>
        <p:nvSpPr>
          <p:cNvPr id="5" name="Rezervirano mjesto podnožj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Rezervirano mjesto broja slajd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F19D0A-CE71-4B21-9370-D523130CBB50}" type="slidenum">
              <a:rPr lang="hr-HR" smtClean="0"/>
              <a:t>‹#›</a:t>
            </a:fld>
            <a:endParaRPr lang="hr-HR"/>
          </a:p>
        </p:txBody>
      </p:sp>
    </p:spTree>
    <p:extLst>
      <p:ext uri="{BB962C8B-B14F-4D97-AF65-F5344CB8AC3E}">
        <p14:creationId xmlns:p14="http://schemas.microsoft.com/office/powerpoint/2010/main" val="1313417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5.JP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6.jpeg"/><Relationship Id="rId7" Type="http://schemas.openxmlformats.org/officeDocument/2006/relationships/image" Target="../media/image29.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8.jp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jpeg"/><Relationship Id="rId7"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10.png"/><Relationship Id="rId4" Type="http://schemas.openxmlformats.org/officeDocument/2006/relationships/image" Target="../media/image31.jpe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9.png"/><Relationship Id="rId7" Type="http://schemas.openxmlformats.org/officeDocument/2006/relationships/image" Target="../media/image37.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36.jpeg"/><Relationship Id="rId11" Type="http://schemas.openxmlformats.org/officeDocument/2006/relationships/image" Target="../media/image10.pn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jpeg"/><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4.jpeg"/><Relationship Id="rId4" Type="http://schemas.openxmlformats.org/officeDocument/2006/relationships/image" Target="../media/image43.jp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9.jpeg"/><Relationship Id="rId4" Type="http://schemas.openxmlformats.org/officeDocument/2006/relationships/image" Target="../media/image48.JPG"/></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0.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9.png"/><Relationship Id="rId7" Type="http://schemas.openxmlformats.org/officeDocument/2006/relationships/image" Target="../media/image56.jpe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58.jp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59.jp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xml"/><Relationship Id="rId7" Type="http://schemas.openxmlformats.org/officeDocument/2006/relationships/image" Target="../media/image9.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0.pn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7.jp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2667000" y="4239515"/>
            <a:ext cx="6067425" cy="461665"/>
          </a:xfrm>
          <a:prstGeom prst="rect">
            <a:avLst/>
          </a:prstGeom>
          <a:noFill/>
        </p:spPr>
        <p:txBody>
          <a:bodyPr wrap="square" rtlCol="0">
            <a:spAutoFit/>
          </a:bodyPr>
          <a:lstStyle/>
          <a:p>
            <a:r>
              <a:rPr lang="de-DE" sz="2400" b="1" dirty="0">
                <a:solidFill>
                  <a:schemeClr val="tx1">
                    <a:lumMod val="75000"/>
                    <a:lumOff val="25000"/>
                  </a:schemeClr>
                </a:solidFill>
              </a:rPr>
              <a:t>WINE TOUR durch SLAWONIEN und BARANJA</a:t>
            </a:r>
            <a:endParaRPr lang="hr-HR" sz="2400" b="1" dirty="0">
              <a:solidFill>
                <a:schemeClr val="tx1">
                  <a:lumMod val="75000"/>
                  <a:lumOff val="25000"/>
                </a:schemeClr>
              </a:solidFill>
            </a:endParaRPr>
          </a:p>
        </p:txBody>
      </p:sp>
      <p:sp>
        <p:nvSpPr>
          <p:cNvPr id="7" name="TekstniOkvir 6"/>
          <p:cNvSpPr txBox="1"/>
          <p:nvPr/>
        </p:nvSpPr>
        <p:spPr>
          <a:xfrm>
            <a:off x="2667000" y="4800600"/>
            <a:ext cx="5791200" cy="584775"/>
          </a:xfrm>
          <a:prstGeom prst="rect">
            <a:avLst/>
          </a:prstGeom>
          <a:noFill/>
        </p:spPr>
        <p:txBody>
          <a:bodyPr wrap="square" rtlCol="0">
            <a:spAutoFit/>
          </a:bodyPr>
          <a:lstStyle/>
          <a:p>
            <a:r>
              <a:rPr lang="de-DE" sz="1600" i="1" dirty="0"/>
              <a:t>Komm nach Slawonien und Baranja, erinnere dich, sehne dich, genieße es und komm wieder...</a:t>
            </a:r>
            <a:endParaRPr lang="hr-HR" sz="1600" i="1" dirty="0">
              <a:solidFill>
                <a:schemeClr val="tx1">
                  <a:lumMod val="75000"/>
                  <a:lumOff val="25000"/>
                </a:schemeClr>
              </a:solidFill>
            </a:endParaRPr>
          </a:p>
        </p:txBody>
      </p:sp>
      <p:cxnSp>
        <p:nvCxnSpPr>
          <p:cNvPr id="14" name="Ravni poveznik 13"/>
          <p:cNvCxnSpPr/>
          <p:nvPr/>
        </p:nvCxnSpPr>
        <p:spPr>
          <a:xfrm flipV="1">
            <a:off x="2667000" y="4234400"/>
            <a:ext cx="5791200" cy="5115"/>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cxnSp>
        <p:nvCxnSpPr>
          <p:cNvPr id="15" name="Ravni poveznik 14"/>
          <p:cNvCxnSpPr/>
          <p:nvPr/>
        </p:nvCxnSpPr>
        <p:spPr>
          <a:xfrm>
            <a:off x="2667000" y="4800600"/>
            <a:ext cx="57912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cxnSp>
        <p:nvCxnSpPr>
          <p:cNvPr id="16" name="Ravni poveznik 15"/>
          <p:cNvCxnSpPr/>
          <p:nvPr/>
        </p:nvCxnSpPr>
        <p:spPr>
          <a:xfrm>
            <a:off x="2667000" y="5486400"/>
            <a:ext cx="57912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50178" y="3394216"/>
            <a:ext cx="827776" cy="68046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378" y="3412325"/>
            <a:ext cx="736776" cy="666606"/>
          </a:xfrm>
          <a:prstGeom prst="rect">
            <a:avLst/>
          </a:prstGeom>
        </p:spPr>
      </p:pic>
      <p:pic>
        <p:nvPicPr>
          <p:cNvPr id="17" name="Picture 16" descr="wine tour logo ENG vodoravn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49079" y="5841437"/>
            <a:ext cx="2428875" cy="666750"/>
          </a:xfrm>
          <a:prstGeom prst="rect">
            <a:avLst/>
          </a:prstGeom>
          <a:noFill/>
          <a:ln>
            <a:noFill/>
          </a:ln>
        </p:spPr>
      </p:pic>
      <p:pic>
        <p:nvPicPr>
          <p:cNvPr id="18"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4475" y="492958"/>
            <a:ext cx="6878049" cy="2786585"/>
          </a:xfrm>
          <a:prstGeom prst="rect">
            <a:avLst/>
          </a:prstGeom>
        </p:spPr>
      </p:pic>
      <p:sp>
        <p:nvSpPr>
          <p:cNvPr id="11" name="TekstniOkvir 7"/>
          <p:cNvSpPr txBox="1"/>
          <p:nvPr/>
        </p:nvSpPr>
        <p:spPr>
          <a:xfrm>
            <a:off x="2667000" y="5589032"/>
            <a:ext cx="4038600" cy="261610"/>
          </a:xfrm>
          <a:prstGeom prst="rect">
            <a:avLst/>
          </a:prstGeom>
          <a:noFill/>
        </p:spPr>
        <p:txBody>
          <a:bodyPr wrap="square" rtlCol="0">
            <a:spAutoFit/>
          </a:bodyPr>
          <a:lstStyle/>
          <a:p>
            <a:r>
              <a:rPr lang="en-US" sz="1100" noProof="1" smtClean="0">
                <a:solidFill>
                  <a:schemeClr val="tx1">
                    <a:lumMod val="75000"/>
                    <a:lumOff val="25000"/>
                  </a:schemeClr>
                </a:solidFill>
              </a:rPr>
              <a:t>Graz, 2014.</a:t>
            </a:r>
            <a:endParaRPr lang="hr-HR" sz="1100" noProof="1">
              <a:solidFill>
                <a:schemeClr val="tx1">
                  <a:lumMod val="75000"/>
                  <a:lumOff val="25000"/>
                </a:schemeClr>
              </a:solidFill>
            </a:endParaRPr>
          </a:p>
        </p:txBody>
      </p:sp>
    </p:spTree>
    <p:extLst>
      <p:ext uri="{BB962C8B-B14F-4D97-AF65-F5344CB8AC3E}">
        <p14:creationId xmlns:p14="http://schemas.microsoft.com/office/powerpoint/2010/main" val="2856475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smtClean="0">
                <a:solidFill>
                  <a:srgbClr val="F29222"/>
                </a:solidFill>
              </a:rPr>
              <a:t>Našice</a:t>
            </a:r>
            <a:endParaRPr lang="hr-HR" sz="2400" b="1" dirty="0">
              <a:solidFill>
                <a:srgbClr val="F29222"/>
              </a:solidFill>
            </a:endParaRPr>
          </a:p>
        </p:txBody>
      </p:sp>
      <p:sp>
        <p:nvSpPr>
          <p:cNvPr id="7" name="TekstniOkvir 6"/>
          <p:cNvSpPr txBox="1"/>
          <p:nvPr/>
        </p:nvSpPr>
        <p:spPr>
          <a:xfrm>
            <a:off x="838200" y="2286000"/>
            <a:ext cx="7391400" cy="830997"/>
          </a:xfrm>
          <a:prstGeom prst="rect">
            <a:avLst/>
          </a:prstGeom>
          <a:noFill/>
        </p:spPr>
        <p:txBody>
          <a:bodyPr wrap="square" rtlCol="0">
            <a:spAutoFit/>
          </a:bodyPr>
          <a:lstStyle/>
          <a:p>
            <a:r>
              <a:rPr lang="de-DE" sz="1600" dirty="0"/>
              <a:t>Der Geist der ersten kroatischen Tondichterin Dora Pejačević spukt immer noch in Schloß in Našice rum, wo die Bewohner in später Stunde Klavierspiel hören. </a:t>
            </a:r>
            <a:r>
              <a:rPr lang="de-DE" sz="1600" i="1" dirty="0"/>
              <a:t>Wieso findet Dora keine Ruhe...</a:t>
            </a:r>
            <a:endParaRPr lang="hr-HR" sz="1600" dirty="0"/>
          </a:p>
        </p:txBody>
      </p:sp>
      <p:cxnSp>
        <p:nvCxnSpPr>
          <p:cNvPr id="18" name="Ravni poveznik 17"/>
          <p:cNvCxnSpPr/>
          <p:nvPr/>
        </p:nvCxnSpPr>
        <p:spPr>
          <a:xfrm>
            <a:off x="914400" y="2057400"/>
            <a:ext cx="8382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4961"/>
          <a:stretch/>
        </p:blipFill>
        <p:spPr>
          <a:xfrm>
            <a:off x="914400" y="3252253"/>
            <a:ext cx="4379921" cy="3072347"/>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7652" r="17521"/>
          <a:stretch/>
        </p:blipFill>
        <p:spPr>
          <a:xfrm>
            <a:off x="5324499" y="3252134"/>
            <a:ext cx="2819400" cy="307246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12"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4055072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en-US" sz="2400" b="1" dirty="0">
                <a:solidFill>
                  <a:srgbClr val="F29222"/>
                </a:solidFill>
              </a:rPr>
              <a:t>Das </a:t>
            </a:r>
            <a:r>
              <a:rPr lang="en-US" sz="2400" b="1" dirty="0" err="1">
                <a:solidFill>
                  <a:srgbClr val="F29222"/>
                </a:solidFill>
              </a:rPr>
              <a:t>Lipizzanergestüt</a:t>
            </a:r>
            <a:endParaRPr lang="hr-HR" sz="2400" b="1" dirty="0">
              <a:solidFill>
                <a:srgbClr val="F29222"/>
              </a:solidFill>
            </a:endParaRPr>
          </a:p>
        </p:txBody>
      </p:sp>
      <p:sp>
        <p:nvSpPr>
          <p:cNvPr id="7" name="TekstniOkvir 6"/>
          <p:cNvSpPr txBox="1"/>
          <p:nvPr/>
        </p:nvSpPr>
        <p:spPr>
          <a:xfrm>
            <a:off x="838200" y="2286000"/>
            <a:ext cx="7391400" cy="691856"/>
          </a:xfrm>
          <a:prstGeom prst="rect">
            <a:avLst/>
          </a:prstGeom>
          <a:noFill/>
        </p:spPr>
        <p:txBody>
          <a:bodyPr wrap="square" rtlCol="0">
            <a:spAutoFit/>
          </a:bodyPr>
          <a:lstStyle/>
          <a:p>
            <a:pPr>
              <a:lnSpc>
                <a:spcPts val="2400"/>
              </a:lnSpc>
            </a:pPr>
            <a:r>
              <a:rPr lang="de-DE" sz="1600" dirty="0"/>
              <a:t>Eine weitere Besonderheit ist die lange Tradition der Pferdezucht, vor allem die Zucht der Lipizzaner.</a:t>
            </a:r>
            <a:endParaRPr lang="en-US" sz="1600" dirty="0">
              <a:solidFill>
                <a:schemeClr val="tx1">
                  <a:lumMod val="75000"/>
                  <a:lumOff val="25000"/>
                </a:schemeClr>
              </a:solidFill>
            </a:endParaRPr>
          </a:p>
        </p:txBody>
      </p:sp>
      <p:cxnSp>
        <p:nvCxnSpPr>
          <p:cNvPr id="18" name="Ravni poveznik 17"/>
          <p:cNvCxnSpPr/>
          <p:nvPr/>
        </p:nvCxnSpPr>
        <p:spPr>
          <a:xfrm>
            <a:off x="914400" y="2057400"/>
            <a:ext cx="26670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4099"/>
          <a:stretch/>
        </p:blipFill>
        <p:spPr>
          <a:xfrm>
            <a:off x="4664259" y="3186189"/>
            <a:ext cx="3565341" cy="278830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3186189"/>
            <a:ext cx="3713644" cy="2785233"/>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12"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2899844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a:solidFill>
                  <a:srgbClr val="F29222"/>
                </a:solidFill>
              </a:rPr>
              <a:t>UNESCO Welterbe</a:t>
            </a:r>
          </a:p>
        </p:txBody>
      </p:sp>
      <p:sp>
        <p:nvSpPr>
          <p:cNvPr id="7" name="TekstniOkvir 6"/>
          <p:cNvSpPr txBox="1"/>
          <p:nvPr/>
        </p:nvSpPr>
        <p:spPr>
          <a:xfrm>
            <a:off x="838200" y="2286000"/>
            <a:ext cx="6248400" cy="3785652"/>
          </a:xfrm>
          <a:prstGeom prst="rect">
            <a:avLst/>
          </a:prstGeom>
          <a:noFill/>
        </p:spPr>
        <p:txBody>
          <a:bodyPr wrap="square" rtlCol="0">
            <a:spAutoFit/>
          </a:bodyPr>
          <a:lstStyle/>
          <a:p>
            <a:pPr>
              <a:lnSpc>
                <a:spcPct val="150000"/>
              </a:lnSpc>
            </a:pPr>
            <a:r>
              <a:rPr lang="de-DE" sz="1400" dirty="0"/>
              <a:t>Slawonien und Baranja haben viele Einträge in der </a:t>
            </a:r>
            <a:r>
              <a:rPr lang="de-DE" sz="1400" b="1" dirty="0"/>
              <a:t>Repräsentativen Liste </a:t>
            </a:r>
            <a:r>
              <a:rPr lang="de-DE" sz="1400" b="1" dirty="0" smtClean="0"/>
              <a:t>des</a:t>
            </a:r>
            <a:r>
              <a:rPr lang="hr-HR" sz="1400" b="1" dirty="0" smtClean="0"/>
              <a:t/>
            </a:r>
            <a:br>
              <a:rPr lang="hr-HR" sz="1400" b="1" dirty="0" smtClean="0"/>
            </a:br>
            <a:r>
              <a:rPr lang="de-DE" sz="1400" b="1" dirty="0" smtClean="0"/>
              <a:t>immateriellen </a:t>
            </a:r>
            <a:r>
              <a:rPr lang="de-DE" sz="1400" b="1" dirty="0"/>
              <a:t>Kulturerbes der Menschheit:</a:t>
            </a:r>
            <a:r>
              <a:rPr lang="de-DE" sz="1400" dirty="0"/>
              <a:t> Die jährliche Prozession der Königinnen oder „Ljelje“ aus Gorjani in Slawonien, der Bećarac - Tanz und Gesang - und das Lebkuchen-Handwerk</a:t>
            </a:r>
            <a:r>
              <a:rPr lang="de-DE" sz="1400" dirty="0" smtClean="0"/>
              <a:t>.</a:t>
            </a:r>
            <a:r>
              <a:rPr lang="hr-HR" sz="1400" dirty="0" smtClean="0"/>
              <a:t/>
            </a:r>
            <a:br>
              <a:rPr lang="hr-HR" sz="1400" dirty="0" smtClean="0"/>
            </a:br>
            <a:endParaRPr lang="en-US" sz="1600" dirty="0">
              <a:solidFill>
                <a:schemeClr val="tx1">
                  <a:lumMod val="75000"/>
                  <a:lumOff val="25000"/>
                </a:schemeClr>
              </a:solidFill>
            </a:endParaRPr>
          </a:p>
          <a:p>
            <a:r>
              <a:rPr lang="de-DE" sz="1200" b="1" dirty="0"/>
              <a:t>Was ist die jährliche Prozession der Königinnen oder „Ljelje“ aus Gorjani?</a:t>
            </a:r>
          </a:p>
          <a:p>
            <a:r>
              <a:rPr lang="de-DE" sz="1200" dirty="0"/>
              <a:t>Die Königinnen aus dem Dorf Gorjani sind Mädchen, die im Frühling, gegen Pfingsten, in einer Prozession das Dorf umrunden und ein Ritual mit Gesang und einem Tanz mit Säbeln ausführen.</a:t>
            </a:r>
          </a:p>
          <a:p>
            <a:endParaRPr lang="en-US" sz="1200" dirty="0"/>
          </a:p>
          <a:p>
            <a:r>
              <a:rPr lang="de-DE" sz="1200" b="1" dirty="0"/>
              <a:t>Was ist ein Bećarac?</a:t>
            </a:r>
            <a:r>
              <a:rPr lang="de-DE" sz="1200" dirty="0"/>
              <a:t/>
            </a:r>
            <a:br>
              <a:rPr lang="de-DE" sz="1200" dirty="0"/>
            </a:br>
            <a:r>
              <a:rPr lang="de-DE" sz="1200" dirty="0"/>
              <a:t>Ein lustiges und humorvolles Lied.</a:t>
            </a:r>
            <a:br>
              <a:rPr lang="de-DE" sz="1200" dirty="0"/>
            </a:br>
            <a:r>
              <a:rPr lang="de-DE" sz="1200" dirty="0"/>
              <a:t>So haben früher die Jungs die Mädchen umschwärmt und mit ihren Erlebnissen angegeben.</a:t>
            </a:r>
            <a:endParaRPr lang="hr-HR" sz="1200" dirty="0"/>
          </a:p>
          <a:p>
            <a:endParaRPr lang="en-US" sz="1200" dirty="0"/>
          </a:p>
          <a:p>
            <a:r>
              <a:rPr lang="de-DE" sz="1200" b="1" dirty="0"/>
              <a:t>Das Lebkuchen-Handwerk / Was ist ein Licitar?</a:t>
            </a:r>
          </a:p>
          <a:p>
            <a:r>
              <a:rPr lang="de-DE" sz="1200" dirty="0"/>
              <a:t>Ein Licitar ist ein bunter Lebkuchen. Traditionell rot gefärbt und er wird in verschiedenen Formen und Größen hergestellt.</a:t>
            </a:r>
          </a:p>
        </p:txBody>
      </p:sp>
      <p:cxnSp>
        <p:nvCxnSpPr>
          <p:cNvPr id="18" name="Ravni poveznik 17"/>
          <p:cNvCxnSpPr/>
          <p:nvPr/>
        </p:nvCxnSpPr>
        <p:spPr>
          <a:xfrm>
            <a:off x="914400" y="2057400"/>
            <a:ext cx="24384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1538" y="2291532"/>
            <a:ext cx="1103369" cy="93345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53404" y="3657974"/>
            <a:ext cx="1599639" cy="1066426"/>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r="15039"/>
          <a:stretch/>
        </p:blipFill>
        <p:spPr>
          <a:xfrm>
            <a:off x="7053405" y="5435907"/>
            <a:ext cx="1633396" cy="1066426"/>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t="6754" b="36019"/>
          <a:stretch/>
        </p:blipFill>
        <p:spPr>
          <a:xfrm>
            <a:off x="7467600" y="4735272"/>
            <a:ext cx="804441" cy="689763"/>
          </a:xfrm>
          <a:prstGeom prst="rect">
            <a:avLst/>
          </a:prstGeom>
        </p:spPr>
      </p:pic>
      <p:pic>
        <p:nvPicPr>
          <p:cNvPr id="12" name="Slika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2210854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831"/>
          <a:stretch/>
        </p:blipFill>
        <p:spPr>
          <a:xfrm>
            <a:off x="969300" y="3433401"/>
            <a:ext cx="6803099" cy="2129199"/>
          </a:xfrm>
          <a:prstGeom prst="rect">
            <a:avLst/>
          </a:prstGeom>
        </p:spPr>
      </p:pic>
      <p:sp>
        <p:nvSpPr>
          <p:cNvPr id="6" name="TekstniOkvir 5"/>
          <p:cNvSpPr txBox="1"/>
          <p:nvPr/>
        </p:nvSpPr>
        <p:spPr>
          <a:xfrm>
            <a:off x="838200" y="1447800"/>
            <a:ext cx="6781800" cy="461665"/>
          </a:xfrm>
          <a:prstGeom prst="rect">
            <a:avLst/>
          </a:prstGeom>
          <a:noFill/>
        </p:spPr>
        <p:txBody>
          <a:bodyPr wrap="square" rtlCol="0">
            <a:spAutoFit/>
          </a:bodyPr>
          <a:lstStyle/>
          <a:p>
            <a:r>
              <a:rPr lang="de-DE" sz="2400" b="1" dirty="0">
                <a:solidFill>
                  <a:srgbClr val="F29222"/>
                </a:solidFill>
              </a:rPr>
              <a:t>Der Zauber des ruralen Tourismus</a:t>
            </a:r>
            <a:endParaRPr lang="hr-HR" sz="2400" b="1" dirty="0">
              <a:solidFill>
                <a:srgbClr val="F29222"/>
              </a:solidFill>
            </a:endParaRPr>
          </a:p>
        </p:txBody>
      </p:sp>
      <p:sp>
        <p:nvSpPr>
          <p:cNvPr id="7" name="TekstniOkvir 6"/>
          <p:cNvSpPr txBox="1"/>
          <p:nvPr/>
        </p:nvSpPr>
        <p:spPr>
          <a:xfrm>
            <a:off x="838200" y="2286000"/>
            <a:ext cx="7391400" cy="1107996"/>
          </a:xfrm>
          <a:prstGeom prst="rect">
            <a:avLst/>
          </a:prstGeom>
          <a:noFill/>
        </p:spPr>
        <p:txBody>
          <a:bodyPr wrap="square" rtlCol="0">
            <a:spAutoFit/>
          </a:bodyPr>
          <a:lstStyle/>
          <a:p>
            <a:r>
              <a:rPr lang="de-DE" sz="1600" dirty="0"/>
              <a:t>Im Herbst und im frühen Winter sind Slawonien und Baranja weniger ein wundervolles Geheimnis und mehr Realität für all jene, die den Zauber des modernen Tourismus erleben </a:t>
            </a:r>
            <a:r>
              <a:rPr lang="de-DE" sz="1600" dirty="0" smtClean="0"/>
              <a:t>möchten.</a:t>
            </a:r>
            <a:r>
              <a:rPr lang="hr-HR" sz="1600" dirty="0"/>
              <a:t/>
            </a:r>
            <a:br>
              <a:rPr lang="hr-HR" sz="1600" dirty="0"/>
            </a:br>
            <a:r>
              <a:rPr lang="de-DE" sz="1600" b="1" i="1" dirty="0" smtClean="0"/>
              <a:t>Alles</a:t>
            </a:r>
            <a:r>
              <a:rPr lang="de-DE" sz="1600" b="1" i="1" dirty="0"/>
              <a:t>, was auch die wählerischsten Gäste wünschen, kann man hier finden...</a:t>
            </a:r>
            <a:endParaRPr lang="en-US" sz="1600" b="1" i="1" dirty="0"/>
          </a:p>
        </p:txBody>
      </p:sp>
      <p:cxnSp>
        <p:nvCxnSpPr>
          <p:cNvPr id="18" name="Ravni poveznik 17"/>
          <p:cNvCxnSpPr/>
          <p:nvPr/>
        </p:nvCxnSpPr>
        <p:spPr>
          <a:xfrm>
            <a:off x="914400" y="2057400"/>
            <a:ext cx="42672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4926" y="5254691"/>
            <a:ext cx="1696300" cy="127222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81225" y="5255760"/>
            <a:ext cx="1694875" cy="1271156"/>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6100" y="5254691"/>
            <a:ext cx="1696299" cy="1272225"/>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6514450"/>
            <a:ext cx="379714" cy="343550"/>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299" y="5254691"/>
            <a:ext cx="1718775" cy="1273517"/>
          </a:xfrm>
          <a:prstGeom prst="rect">
            <a:avLst/>
          </a:prstGeom>
        </p:spPr>
      </p:pic>
      <p:pic>
        <p:nvPicPr>
          <p:cNvPr id="12" name="Picture 11"/>
          <p:cNvPicPr>
            <a:picLocks noChangeAspect="1"/>
          </p:cNvPicPr>
          <p:nvPr/>
        </p:nvPicPr>
        <p:blipFill rotWithShape="1">
          <a:blip r:embed="rId9" cstate="print">
            <a:extLst>
              <a:ext uri="{28A0092B-C50C-407E-A947-70E740481C1C}">
                <a14:useLocalDpi xmlns:a14="http://schemas.microsoft.com/office/drawing/2010/main" val="0"/>
              </a:ext>
            </a:extLst>
          </a:blip>
          <a:srcRect t="29421" r="4108"/>
          <a:stretch/>
        </p:blipFill>
        <p:spPr>
          <a:xfrm>
            <a:off x="1294114" y="6619061"/>
            <a:ext cx="394919" cy="238939"/>
          </a:xfrm>
          <a:prstGeom prst="rect">
            <a:avLst/>
          </a:prstGeom>
        </p:spPr>
      </p:pic>
      <p:pic>
        <p:nvPicPr>
          <p:cNvPr id="14" name="Slika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169076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de-DE" sz="2400" b="1" dirty="0">
                <a:solidFill>
                  <a:srgbClr val="F29222"/>
                </a:solidFill>
              </a:rPr>
              <a:t>Das Leben in Slawonien und Baranja</a:t>
            </a:r>
            <a:endParaRPr lang="hr-HR" sz="2400" b="1" dirty="0">
              <a:solidFill>
                <a:srgbClr val="F29222"/>
              </a:solidFill>
            </a:endParaRPr>
          </a:p>
        </p:txBody>
      </p:sp>
      <p:sp>
        <p:nvSpPr>
          <p:cNvPr id="7" name="TekstniOkvir 6"/>
          <p:cNvSpPr txBox="1"/>
          <p:nvPr/>
        </p:nvSpPr>
        <p:spPr>
          <a:xfrm>
            <a:off x="838200" y="2286000"/>
            <a:ext cx="7391400" cy="1077218"/>
          </a:xfrm>
          <a:prstGeom prst="rect">
            <a:avLst/>
          </a:prstGeom>
          <a:noFill/>
        </p:spPr>
        <p:txBody>
          <a:bodyPr wrap="square" rtlCol="0">
            <a:spAutoFit/>
          </a:bodyPr>
          <a:lstStyle/>
          <a:p>
            <a:r>
              <a:rPr lang="de-DE" sz="1600" dirty="0"/>
              <a:t>In Slawonien und Baranja verbirgt man seine hedonistische Seite nicht, man vergnügt sich gerne und genießt die Schönheit und die Früchte des Landes. Es gibt kein reicher angerichteten Tisch, keine Tracht die mehr Verzierungen hat, kein lustigeres Lied und kein ausgelassenerer Tanz, als die in Slawonien und Baranja.</a:t>
            </a:r>
            <a:endParaRPr lang="hr-HR" sz="1600" dirty="0"/>
          </a:p>
        </p:txBody>
      </p:sp>
      <p:cxnSp>
        <p:nvCxnSpPr>
          <p:cNvPr id="18" name="Ravni poveznik 17"/>
          <p:cNvCxnSpPr/>
          <p:nvPr/>
        </p:nvCxnSpPr>
        <p:spPr>
          <a:xfrm>
            <a:off x="914400" y="2057400"/>
            <a:ext cx="45720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rotWithShape="1">
          <a:blip r:embed="rId2" cstate="print">
            <a:extLst>
              <a:ext uri="{28A0092B-C50C-407E-A947-70E740481C1C}">
                <a14:useLocalDpi xmlns:a14="http://schemas.microsoft.com/office/drawing/2010/main" val="0"/>
              </a:ext>
            </a:extLst>
          </a:blip>
          <a:srcRect t="29421" r="4108"/>
          <a:stretch/>
        </p:blipFill>
        <p:spPr>
          <a:xfrm>
            <a:off x="1294114" y="6619061"/>
            <a:ext cx="394919" cy="238939"/>
          </a:xfrm>
          <a:prstGeom prst="rect">
            <a:avLst/>
          </a:prstGeom>
        </p:spPr>
      </p:pic>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6514450"/>
            <a:ext cx="379714" cy="343550"/>
          </a:xfrm>
          <a:prstGeom prst="rect">
            <a:avLst/>
          </a:prstGeom>
        </p:spPr>
      </p:pic>
      <p:pic>
        <p:nvPicPr>
          <p:cNvPr id="10" name="Picture 9" descr="wine tour logo ENG vodoravn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9791" y="3334125"/>
            <a:ext cx="3559950" cy="2374042"/>
          </a:xfrm>
          <a:prstGeom prst="rect">
            <a:avLst/>
          </a:prstGeom>
          <a:ln>
            <a:noFill/>
          </a:ln>
          <a:effectLst>
            <a:softEdge rad="112500"/>
          </a:effectLst>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956113">
            <a:off x="928218" y="5265961"/>
            <a:ext cx="1909757" cy="12735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74350" y="3338740"/>
            <a:ext cx="3755947" cy="2503965"/>
          </a:xfrm>
          <a:prstGeom prst="rect">
            <a:avLst/>
          </a:prstGeom>
          <a:ln>
            <a:noFill/>
          </a:ln>
          <a:effectLst>
            <a:softEdge rad="112500"/>
          </a:effec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282900">
            <a:off x="2772385" y="5269445"/>
            <a:ext cx="2170359" cy="14108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p:cNvPicPr>
            <a:picLocks noChangeAspect="1"/>
          </p:cNvPicPr>
          <p:nvPr/>
        </p:nvPicPr>
        <p:blipFill rotWithShape="1">
          <a:blip r:embed="rId9" cstate="print">
            <a:extLst>
              <a:ext uri="{28A0092B-C50C-407E-A947-70E740481C1C}">
                <a14:useLocalDpi xmlns:a14="http://schemas.microsoft.com/office/drawing/2010/main" val="0"/>
              </a:ext>
            </a:extLst>
          </a:blip>
          <a:srcRect l="15376" r="12089"/>
          <a:stretch/>
        </p:blipFill>
        <p:spPr>
          <a:xfrm rot="20830211">
            <a:off x="6506191" y="5051486"/>
            <a:ext cx="1660483" cy="152497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606739">
            <a:off x="4835248" y="5296193"/>
            <a:ext cx="1977978" cy="13178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Slika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3196445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de-DE" sz="2400" b="1" dirty="0">
                <a:solidFill>
                  <a:srgbClr val="F29222"/>
                </a:solidFill>
              </a:rPr>
              <a:t>Die Weinhügel in der Gespannschaft Osijek-Baranja</a:t>
            </a:r>
            <a:endParaRPr lang="hr-HR" sz="2400" b="1" dirty="0">
              <a:solidFill>
                <a:srgbClr val="F29222"/>
              </a:solidFill>
            </a:endParaRPr>
          </a:p>
        </p:txBody>
      </p:sp>
      <p:sp>
        <p:nvSpPr>
          <p:cNvPr id="7" name="TekstniOkvir 6"/>
          <p:cNvSpPr txBox="1"/>
          <p:nvPr/>
        </p:nvSpPr>
        <p:spPr>
          <a:xfrm>
            <a:off x="838200" y="2286000"/>
            <a:ext cx="7391400" cy="3293209"/>
          </a:xfrm>
          <a:prstGeom prst="rect">
            <a:avLst/>
          </a:prstGeom>
          <a:noFill/>
        </p:spPr>
        <p:txBody>
          <a:bodyPr wrap="square" rtlCol="0">
            <a:spAutoFit/>
          </a:bodyPr>
          <a:lstStyle/>
          <a:p>
            <a:r>
              <a:rPr lang="de-DE" sz="1600" dirty="0"/>
              <a:t>Die Gespanschaft Osijek-Baranja ist stolz </a:t>
            </a:r>
            <a:r>
              <a:rPr lang="de-DE" sz="1600" dirty="0" smtClean="0"/>
              <a:t>auf</a:t>
            </a:r>
            <a:r>
              <a:rPr lang="hr-HR" sz="1600" dirty="0" smtClean="0"/>
              <a:t/>
            </a:r>
            <a:br>
              <a:rPr lang="hr-HR" sz="1600" dirty="0" smtClean="0"/>
            </a:br>
            <a:r>
              <a:rPr lang="de-DE" sz="1600" dirty="0" smtClean="0"/>
              <a:t>seine vier</a:t>
            </a:r>
            <a:r>
              <a:rPr lang="hr-HR" sz="1600" dirty="0" smtClean="0"/>
              <a:t> </a:t>
            </a:r>
            <a:r>
              <a:rPr lang="de-DE" sz="1600" dirty="0" smtClean="0"/>
              <a:t>bekannten </a:t>
            </a:r>
            <a:r>
              <a:rPr lang="de-DE" sz="1600" dirty="0"/>
              <a:t>Weinhügel</a:t>
            </a:r>
            <a:r>
              <a:rPr lang="de-DE" sz="1600" dirty="0" smtClean="0"/>
              <a:t>:</a:t>
            </a:r>
            <a:endParaRPr lang="hr-HR" sz="1600" dirty="0" smtClean="0"/>
          </a:p>
          <a:p>
            <a:endParaRPr lang="hr-HR" sz="1600" dirty="0" smtClean="0"/>
          </a:p>
          <a:p>
            <a:pPr marL="285750" indent="-285750">
              <a:buFont typeface="Wingdings" panose="05000000000000000000" pitchFamily="2" charset="2"/>
              <a:buChar char="§"/>
            </a:pPr>
            <a:r>
              <a:rPr lang="en-US" sz="1600" b="1" dirty="0" err="1" smtClean="0"/>
              <a:t>Feričanci</a:t>
            </a:r>
            <a:endParaRPr lang="en-US" sz="1600" b="1" dirty="0"/>
          </a:p>
          <a:p>
            <a:pPr marL="285750" indent="-285750">
              <a:buFont typeface="Wingdings" panose="05000000000000000000" pitchFamily="2" charset="2"/>
              <a:buChar char="§"/>
            </a:pPr>
            <a:r>
              <a:rPr lang="en-US" sz="1600" b="1" dirty="0" err="1" smtClean="0"/>
              <a:t>Đakovo</a:t>
            </a:r>
            <a:r>
              <a:rPr lang="en-US" sz="1600" b="1" dirty="0" smtClean="0"/>
              <a:t> </a:t>
            </a:r>
            <a:endParaRPr lang="en-US" sz="1600" b="1" dirty="0"/>
          </a:p>
          <a:p>
            <a:pPr marL="285750" indent="-285750">
              <a:buFont typeface="Wingdings" panose="05000000000000000000" pitchFamily="2" charset="2"/>
              <a:buChar char="§"/>
            </a:pPr>
            <a:r>
              <a:rPr lang="en-US" sz="1600" b="1" dirty="0" err="1" smtClean="0"/>
              <a:t>Erdut</a:t>
            </a:r>
            <a:endParaRPr lang="en-US" sz="1600" b="1" dirty="0"/>
          </a:p>
          <a:p>
            <a:pPr marL="285750" indent="-285750">
              <a:buFont typeface="Wingdings" panose="05000000000000000000" pitchFamily="2" charset="2"/>
              <a:buChar char="§"/>
            </a:pPr>
            <a:r>
              <a:rPr lang="en-US" sz="1600" b="1" dirty="0" err="1" smtClean="0"/>
              <a:t>Baranja</a:t>
            </a:r>
            <a:endParaRPr lang="hr-HR" sz="1600" dirty="0"/>
          </a:p>
          <a:p>
            <a:endParaRPr lang="hr-HR" sz="1600" dirty="0" smtClean="0"/>
          </a:p>
          <a:p>
            <a:endParaRPr lang="hr-HR" sz="1600" dirty="0"/>
          </a:p>
          <a:p>
            <a:endParaRPr lang="hr-HR" sz="1600" dirty="0" smtClean="0"/>
          </a:p>
          <a:p>
            <a:r>
              <a:rPr lang="de-DE" sz="1600" dirty="0"/>
              <a:t>Dieses Gebiet ist charakterisiert durch die Mischung der gastronomischen Tradition, wo sich nicht nur die kroatische Küche auszeichnet, sondern auch die Einflüsse vieler anderer Nationen: ungarische, deutsche, orientalische, slowakische, tschechische...</a:t>
            </a:r>
            <a:endParaRPr lang="hr-HR" sz="1600" b="1" dirty="0"/>
          </a:p>
        </p:txBody>
      </p:sp>
      <p:cxnSp>
        <p:nvCxnSpPr>
          <p:cNvPr id="18" name="Ravni poveznik 17"/>
          <p:cNvCxnSpPr/>
          <p:nvPr/>
        </p:nvCxnSpPr>
        <p:spPr>
          <a:xfrm>
            <a:off x="914400" y="2057400"/>
            <a:ext cx="64770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44939" y="2286000"/>
            <a:ext cx="2684662" cy="18288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29421" r="4108"/>
          <a:stretch/>
        </p:blipFill>
        <p:spPr>
          <a:xfrm>
            <a:off x="889361" y="6553200"/>
            <a:ext cx="394919" cy="238939"/>
          </a:xfrm>
          <a:prstGeom prst="rect">
            <a:avLst/>
          </a:prstGeom>
        </p:spPr>
      </p:pic>
      <p:pic>
        <p:nvPicPr>
          <p:cNvPr id="9" name="Slik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4061829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7391400" cy="400110"/>
          </a:xfrm>
          <a:prstGeom prst="rect">
            <a:avLst/>
          </a:prstGeom>
          <a:noFill/>
        </p:spPr>
        <p:txBody>
          <a:bodyPr wrap="square" rtlCol="0">
            <a:spAutoFit/>
          </a:bodyPr>
          <a:lstStyle/>
          <a:p>
            <a:r>
              <a:rPr lang="de-DE" sz="2000" b="1" dirty="0">
                <a:solidFill>
                  <a:srgbClr val="F29222"/>
                </a:solidFill>
              </a:rPr>
              <a:t>Die Weinsorten der Weinhügel in der Gespannschaft Osijek-Baranja</a:t>
            </a:r>
            <a:endParaRPr lang="hr-HR" sz="2000" b="1" dirty="0">
              <a:solidFill>
                <a:srgbClr val="F29222"/>
              </a:solidFill>
            </a:endParaRPr>
          </a:p>
        </p:txBody>
      </p:sp>
      <p:sp>
        <p:nvSpPr>
          <p:cNvPr id="7" name="TekstniOkvir 6"/>
          <p:cNvSpPr txBox="1"/>
          <p:nvPr/>
        </p:nvSpPr>
        <p:spPr>
          <a:xfrm>
            <a:off x="838200" y="2286000"/>
            <a:ext cx="7391400" cy="1077218"/>
          </a:xfrm>
          <a:prstGeom prst="rect">
            <a:avLst/>
          </a:prstGeom>
          <a:noFill/>
        </p:spPr>
        <p:txBody>
          <a:bodyPr wrap="square" rtlCol="0">
            <a:spAutoFit/>
          </a:bodyPr>
          <a:lstStyle/>
          <a:p>
            <a:r>
              <a:rPr lang="de-DE" sz="1600" dirty="0"/>
              <a:t>Bekannte Rebsorten: </a:t>
            </a:r>
            <a:r>
              <a:rPr lang="de-DE" sz="1600" b="1" dirty="0"/>
              <a:t>Welschriesling</a:t>
            </a:r>
            <a:r>
              <a:rPr lang="de-DE" sz="1600" dirty="0"/>
              <a:t>, </a:t>
            </a:r>
            <a:r>
              <a:rPr lang="de-DE" sz="1600" b="1" dirty="0"/>
              <a:t>Traminer</a:t>
            </a:r>
            <a:r>
              <a:rPr lang="de-DE" sz="1600" dirty="0"/>
              <a:t>, </a:t>
            </a:r>
            <a:r>
              <a:rPr lang="de-DE" sz="1600" b="1" dirty="0"/>
              <a:t>Rivaner</a:t>
            </a:r>
            <a:r>
              <a:rPr lang="de-DE" sz="1600" dirty="0"/>
              <a:t>, weißer </a:t>
            </a:r>
            <a:r>
              <a:rPr lang="de-DE" sz="1600" b="1" dirty="0"/>
              <a:t>Burgunder</a:t>
            </a:r>
            <a:r>
              <a:rPr lang="de-DE" sz="1600" dirty="0"/>
              <a:t>. Aus diesen Rebsorten werden sehr gute und geschätzte Weißweine produziert. Außerdem sind der </a:t>
            </a:r>
            <a:r>
              <a:rPr lang="de-DE" sz="1600" b="1" dirty="0"/>
              <a:t>Lemberger</a:t>
            </a:r>
            <a:r>
              <a:rPr lang="de-DE" sz="1600" dirty="0"/>
              <a:t>, </a:t>
            </a:r>
            <a:r>
              <a:rPr lang="de-DE" sz="1600" b="1" dirty="0"/>
              <a:t>Zweigelt</a:t>
            </a:r>
            <a:r>
              <a:rPr lang="de-DE" sz="1600" dirty="0"/>
              <a:t>, </a:t>
            </a:r>
            <a:r>
              <a:rPr lang="de-DE" sz="1600" b="1" dirty="0"/>
              <a:t>Merlot</a:t>
            </a:r>
            <a:r>
              <a:rPr lang="de-DE" sz="1600" dirty="0"/>
              <a:t> und natürlich der </a:t>
            </a:r>
            <a:r>
              <a:rPr lang="de-DE" sz="1600" b="1" dirty="0"/>
              <a:t>Kadarka</a:t>
            </a:r>
            <a:r>
              <a:rPr lang="de-DE" sz="1600" dirty="0"/>
              <a:t> sehr geschätzte und begehrte Rotweinsorten.</a:t>
            </a:r>
            <a:endParaRPr lang="hr-HR" sz="1600" dirty="0"/>
          </a:p>
        </p:txBody>
      </p:sp>
      <p:cxnSp>
        <p:nvCxnSpPr>
          <p:cNvPr id="18" name="Ravni poveznik 17"/>
          <p:cNvCxnSpPr/>
          <p:nvPr/>
        </p:nvCxnSpPr>
        <p:spPr>
          <a:xfrm>
            <a:off x="914400" y="2057400"/>
            <a:ext cx="71628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9" y="3363217"/>
            <a:ext cx="4339443" cy="3155277"/>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r="650" b="25699"/>
          <a:stretch/>
        </p:blipFill>
        <p:spPr>
          <a:xfrm>
            <a:off x="5253842" y="4994495"/>
            <a:ext cx="3128158" cy="152400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53843" y="3331800"/>
            <a:ext cx="3128158" cy="1776063"/>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t="29421" r="4108"/>
          <a:stretch/>
        </p:blipFill>
        <p:spPr>
          <a:xfrm>
            <a:off x="889361" y="6619061"/>
            <a:ext cx="394919" cy="238939"/>
          </a:xfrm>
          <a:prstGeom prst="rect">
            <a:avLst/>
          </a:prstGeom>
        </p:spPr>
      </p:pic>
      <p:pic>
        <p:nvPicPr>
          <p:cNvPr id="13"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32344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7543800" cy="400110"/>
          </a:xfrm>
          <a:prstGeom prst="rect">
            <a:avLst/>
          </a:prstGeom>
          <a:noFill/>
        </p:spPr>
        <p:txBody>
          <a:bodyPr wrap="square" rtlCol="0">
            <a:spAutoFit/>
          </a:bodyPr>
          <a:lstStyle/>
          <a:p>
            <a:r>
              <a:rPr lang="de-DE" sz="2000" b="1" dirty="0">
                <a:solidFill>
                  <a:srgbClr val="F29222"/>
                </a:solidFill>
              </a:rPr>
              <a:t>Die Weinhügel in der Gespannschaft Osijek-Baranja - Auszeichnungen</a:t>
            </a:r>
            <a:endParaRPr lang="hr-HR" sz="2000" b="1" dirty="0">
              <a:solidFill>
                <a:srgbClr val="F29222"/>
              </a:solidFill>
            </a:endParaRPr>
          </a:p>
        </p:txBody>
      </p:sp>
      <p:sp>
        <p:nvSpPr>
          <p:cNvPr id="7" name="TekstniOkvir 6"/>
          <p:cNvSpPr txBox="1"/>
          <p:nvPr/>
        </p:nvSpPr>
        <p:spPr>
          <a:xfrm>
            <a:off x="838200" y="2286000"/>
            <a:ext cx="7391400" cy="3733714"/>
          </a:xfrm>
          <a:prstGeom prst="rect">
            <a:avLst/>
          </a:prstGeom>
          <a:noFill/>
        </p:spPr>
        <p:txBody>
          <a:bodyPr wrap="square" rtlCol="0">
            <a:spAutoFit/>
          </a:bodyPr>
          <a:lstStyle/>
          <a:p>
            <a:pPr>
              <a:lnSpc>
                <a:spcPct val="106000"/>
              </a:lnSpc>
              <a:spcAft>
                <a:spcPts val="800"/>
              </a:spcAft>
            </a:pPr>
            <a:r>
              <a:rPr lang="de-DE" sz="1600" b="1" kern="50" dirty="0" smtClean="0">
                <a:latin typeface="Calibri" panose="020F0502020204030204" pitchFamily="34" charset="0"/>
                <a:ea typeface="SimSun" panose="02010600030101010101" pitchFamily="2" charset="-122"/>
                <a:cs typeface="Calibri" panose="020F0502020204030204" pitchFamily="34" charset="0"/>
              </a:rPr>
              <a:t>Feričanci</a:t>
            </a:r>
            <a:r>
              <a:rPr lang="hr-HR" sz="1600" b="1" kern="50" dirty="0" smtClean="0">
                <a:latin typeface="Calibri" panose="020F0502020204030204" pitchFamily="34" charset="0"/>
                <a:ea typeface="SimSun" panose="02010600030101010101" pitchFamily="2" charset="-122"/>
                <a:cs typeface="Calibri" panose="020F0502020204030204" pitchFamily="34" charset="0"/>
              </a:rPr>
              <a:t/>
            </a:r>
            <a:br>
              <a:rPr lang="hr-HR" sz="1600" b="1" kern="50" dirty="0" smtClean="0">
                <a:latin typeface="Calibri" panose="020F0502020204030204" pitchFamily="34" charset="0"/>
                <a:ea typeface="SimSun" panose="02010600030101010101" pitchFamily="2" charset="-122"/>
                <a:cs typeface="Calibri" panose="020F0502020204030204" pitchFamily="34" charset="0"/>
              </a:rPr>
            </a:br>
            <a:r>
              <a:rPr lang="de-DE" sz="1600" kern="50" dirty="0" smtClean="0">
                <a:latin typeface="Calibri" panose="020F0502020204030204" pitchFamily="34" charset="0"/>
                <a:ea typeface="SimSun" panose="02010600030101010101" pitchFamily="2" charset="-122"/>
                <a:cs typeface="Calibri" panose="020F0502020204030204" pitchFamily="34" charset="0"/>
              </a:rPr>
              <a:t>2009 </a:t>
            </a:r>
            <a:r>
              <a:rPr lang="de-DE" sz="1600" kern="50" dirty="0">
                <a:latin typeface="Calibri" panose="020F0502020204030204" pitchFamily="34" charset="0"/>
                <a:ea typeface="SimSun" panose="02010600030101010101" pitchFamily="2" charset="-122"/>
                <a:cs typeface="Calibri" panose="020F0502020204030204" pitchFamily="34" charset="0"/>
              </a:rPr>
              <a:t>- London Wine Fair - Welschriesling Dika - in der Master Class, in der Konkurrenz mit allen kroatischen Weinen wurde diese Sorte als der beste Weißwein auserkoren.</a:t>
            </a:r>
            <a:endParaRPr lang="hr-HR" sz="1600" kern="50" dirty="0">
              <a:latin typeface="Calibri" panose="020F0502020204030204" pitchFamily="34" charset="0"/>
              <a:ea typeface="SimSun" panose="02010600030101010101" pitchFamily="2" charset="-122"/>
              <a:cs typeface="Calibri" panose="020F0502020204030204" pitchFamily="34" charset="0"/>
            </a:endParaRPr>
          </a:p>
          <a:p>
            <a:pPr>
              <a:lnSpc>
                <a:spcPct val="106000"/>
              </a:lnSpc>
              <a:spcAft>
                <a:spcPts val="800"/>
              </a:spcAft>
            </a:pPr>
            <a:r>
              <a:rPr lang="de-DE" sz="1600" b="1" kern="50" dirty="0" smtClean="0">
                <a:latin typeface="Calibri" panose="020F0502020204030204" pitchFamily="34" charset="0"/>
                <a:ea typeface="SimSun" panose="02010600030101010101" pitchFamily="2" charset="-122"/>
                <a:cs typeface="Calibri" panose="020F0502020204030204" pitchFamily="34" charset="0"/>
              </a:rPr>
              <a:t>Đakovo</a:t>
            </a:r>
            <a:r>
              <a:rPr lang="hr-HR" sz="1600" b="1" kern="50" dirty="0" smtClean="0">
                <a:latin typeface="Calibri" panose="020F0502020204030204" pitchFamily="34" charset="0"/>
                <a:ea typeface="SimSun" panose="02010600030101010101" pitchFamily="2" charset="-122"/>
                <a:cs typeface="Calibri" panose="020F0502020204030204" pitchFamily="34" charset="0"/>
              </a:rPr>
              <a:t/>
            </a:r>
            <a:br>
              <a:rPr lang="hr-HR" sz="1600" b="1" kern="50" dirty="0" smtClean="0">
                <a:latin typeface="Calibri" panose="020F0502020204030204" pitchFamily="34" charset="0"/>
                <a:ea typeface="SimSun" panose="02010600030101010101" pitchFamily="2" charset="-122"/>
                <a:cs typeface="Calibri" panose="020F0502020204030204" pitchFamily="34" charset="0"/>
              </a:rPr>
            </a:br>
            <a:r>
              <a:rPr lang="de-DE" sz="1600" kern="50" dirty="0" smtClean="0">
                <a:latin typeface="Calibri" panose="020F0502020204030204" pitchFamily="34" charset="0"/>
                <a:ea typeface="SimSun" panose="02010600030101010101" pitchFamily="2" charset="-122"/>
                <a:cs typeface="Calibri" panose="020F0502020204030204" pitchFamily="34" charset="0"/>
              </a:rPr>
              <a:t>2012 </a:t>
            </a:r>
            <a:r>
              <a:rPr lang="de-DE" sz="1600" kern="50" dirty="0">
                <a:latin typeface="Calibri" panose="020F0502020204030204" pitchFamily="34" charset="0"/>
                <a:ea typeface="SimSun" panose="02010600030101010101" pitchFamily="2" charset="-122"/>
                <a:cs typeface="Calibri" panose="020F0502020204030204" pitchFamily="34" charset="0"/>
              </a:rPr>
              <a:t>- Decanter World Wine Awards - Eiswein Traminer, Jahrgang 2009 - die Keller des Erzbistums wurden zu den Siegern des kontinentalen Teils Kroatiens ernannt.</a:t>
            </a:r>
            <a:endParaRPr lang="hr-HR" sz="1600" kern="50" dirty="0">
              <a:latin typeface="Calibri" panose="020F0502020204030204" pitchFamily="34" charset="0"/>
              <a:ea typeface="SimSun" panose="02010600030101010101" pitchFamily="2" charset="-122"/>
              <a:cs typeface="Calibri" panose="020F0502020204030204" pitchFamily="34" charset="0"/>
            </a:endParaRPr>
          </a:p>
          <a:p>
            <a:pPr>
              <a:lnSpc>
                <a:spcPct val="106000"/>
              </a:lnSpc>
              <a:spcAft>
                <a:spcPts val="800"/>
              </a:spcAft>
            </a:pPr>
            <a:r>
              <a:rPr lang="de-DE" sz="1600" b="1" kern="50" dirty="0" smtClean="0">
                <a:latin typeface="Calibri" panose="020F0502020204030204" pitchFamily="34" charset="0"/>
                <a:ea typeface="SimSun" panose="02010600030101010101" pitchFamily="2" charset="-122"/>
                <a:cs typeface="Calibri" panose="020F0502020204030204" pitchFamily="34" charset="0"/>
              </a:rPr>
              <a:t>Baranja</a:t>
            </a:r>
            <a:r>
              <a:rPr lang="hr-HR" sz="1600" b="1" kern="50" dirty="0" smtClean="0">
                <a:latin typeface="Calibri" panose="020F0502020204030204" pitchFamily="34" charset="0"/>
                <a:ea typeface="SimSun" panose="02010600030101010101" pitchFamily="2" charset="-122"/>
                <a:cs typeface="Calibri" panose="020F0502020204030204" pitchFamily="34" charset="0"/>
              </a:rPr>
              <a:t/>
            </a:r>
            <a:br>
              <a:rPr lang="hr-HR" sz="1600" b="1" kern="50" dirty="0" smtClean="0">
                <a:latin typeface="Calibri" panose="020F0502020204030204" pitchFamily="34" charset="0"/>
                <a:ea typeface="SimSun" panose="02010600030101010101" pitchFamily="2" charset="-122"/>
                <a:cs typeface="Calibri" panose="020F0502020204030204" pitchFamily="34" charset="0"/>
              </a:rPr>
            </a:br>
            <a:r>
              <a:rPr lang="de-DE" sz="1600" kern="50" dirty="0" smtClean="0">
                <a:latin typeface="Calibri" panose="020F0502020204030204" pitchFamily="34" charset="0"/>
                <a:ea typeface="SimSun" panose="02010600030101010101" pitchFamily="2" charset="-122"/>
                <a:cs typeface="Calibri" panose="020F0502020204030204" pitchFamily="34" charset="0"/>
              </a:rPr>
              <a:t>2014 </a:t>
            </a:r>
            <a:r>
              <a:rPr lang="de-DE" sz="1600" kern="50" dirty="0">
                <a:latin typeface="Calibri" panose="020F0502020204030204" pitchFamily="34" charset="0"/>
                <a:ea typeface="SimSun" panose="02010600030101010101" pitchFamily="2" charset="-122"/>
                <a:cs typeface="Calibri" panose="020F0502020204030204" pitchFamily="34" charset="0"/>
              </a:rPr>
              <a:t>- Decanter World Wine Awards - Belje Lemberger - Goldmedaille und Regionaltrophäe</a:t>
            </a:r>
            <a:endParaRPr lang="hr-HR" sz="1600" kern="50" dirty="0">
              <a:latin typeface="Calibri" panose="020F0502020204030204" pitchFamily="34" charset="0"/>
              <a:ea typeface="SimSun" panose="02010600030101010101" pitchFamily="2" charset="-122"/>
              <a:cs typeface="Calibri" panose="020F0502020204030204" pitchFamily="34" charset="0"/>
            </a:endParaRPr>
          </a:p>
          <a:p>
            <a:r>
              <a:rPr lang="de-DE" sz="1600" kern="50" dirty="0">
                <a:latin typeface="Calibri" panose="020F0502020204030204" pitchFamily="34" charset="0"/>
                <a:ea typeface="SimSun" panose="02010600030101010101" pitchFamily="2" charset="-122"/>
                <a:cs typeface="Calibri" panose="020F0502020204030204" pitchFamily="34" charset="0"/>
              </a:rPr>
              <a:t>2008 - Decanter World Wine Awards - Merlot, ausgezeichnete Sorte 2008 - Goldmedaille und danach auch die Trophäe, die zwischen den Goldmedaillen gekürt wird.</a:t>
            </a:r>
            <a:endParaRPr lang="hr-HR" sz="1600" dirty="0"/>
          </a:p>
          <a:p>
            <a:endParaRPr lang="hr-HR" sz="1600" dirty="0"/>
          </a:p>
        </p:txBody>
      </p:sp>
      <p:cxnSp>
        <p:nvCxnSpPr>
          <p:cNvPr id="18" name="Ravni poveznik 17"/>
          <p:cNvCxnSpPr/>
          <p:nvPr/>
        </p:nvCxnSpPr>
        <p:spPr>
          <a:xfrm>
            <a:off x="914400" y="2057400"/>
            <a:ext cx="73152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6293984"/>
            <a:ext cx="2057400" cy="39692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60365" y="6241350"/>
            <a:ext cx="969235" cy="449560"/>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29421" r="4108"/>
          <a:stretch/>
        </p:blipFill>
        <p:spPr>
          <a:xfrm>
            <a:off x="889361" y="6553200"/>
            <a:ext cx="394919" cy="238939"/>
          </a:xfrm>
          <a:prstGeom prst="rect">
            <a:avLst/>
          </a:prstGeom>
        </p:spPr>
      </p:pic>
      <p:pic>
        <p:nvPicPr>
          <p:cNvPr id="11"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43572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de-DE" sz="2400" b="1" dirty="0">
                <a:solidFill>
                  <a:srgbClr val="F29222"/>
                </a:solidFill>
              </a:rPr>
              <a:t>Das größte Weinfaß der Welt</a:t>
            </a:r>
            <a:endParaRPr lang="hr-HR" sz="2400" b="1" dirty="0">
              <a:solidFill>
                <a:srgbClr val="F29222"/>
              </a:solidFill>
            </a:endParaRPr>
          </a:p>
        </p:txBody>
      </p:sp>
      <p:sp>
        <p:nvSpPr>
          <p:cNvPr id="7" name="TekstniOkvir 6"/>
          <p:cNvSpPr txBox="1"/>
          <p:nvPr/>
        </p:nvSpPr>
        <p:spPr>
          <a:xfrm>
            <a:off x="838200" y="2286000"/>
            <a:ext cx="7391400" cy="966740"/>
          </a:xfrm>
          <a:prstGeom prst="rect">
            <a:avLst/>
          </a:prstGeom>
          <a:noFill/>
        </p:spPr>
        <p:txBody>
          <a:bodyPr wrap="square" rtlCol="0">
            <a:spAutoFit/>
          </a:bodyPr>
          <a:lstStyle/>
          <a:p>
            <a:pPr>
              <a:lnSpc>
                <a:spcPct val="106000"/>
              </a:lnSpc>
              <a:spcAft>
                <a:spcPts val="800"/>
              </a:spcAft>
            </a:pPr>
            <a:r>
              <a:rPr lang="de-DE" sz="1600" kern="50" dirty="0">
                <a:latin typeface="Calibri" panose="020F0502020204030204" pitchFamily="34" charset="0"/>
                <a:ea typeface="SimSun" panose="02010600030101010101" pitchFamily="2" charset="-122"/>
                <a:cs typeface="Calibri" panose="020F0502020204030204" pitchFamily="34" charset="0"/>
              </a:rPr>
              <a:t>Wussten Sie, dass die Weinhügel</a:t>
            </a:r>
            <a:r>
              <a:rPr lang="de-DE" sz="1600" b="1" kern="50" dirty="0">
                <a:latin typeface="Calibri" panose="020F0502020204030204" pitchFamily="34" charset="0"/>
                <a:ea typeface="SimSun" panose="02010600030101010101" pitchFamily="2" charset="-122"/>
                <a:cs typeface="Calibri" panose="020F0502020204030204" pitchFamily="34" charset="0"/>
              </a:rPr>
              <a:t> </a:t>
            </a:r>
            <a:r>
              <a:rPr lang="de-DE" sz="1600" kern="50" dirty="0">
                <a:latin typeface="Calibri" panose="020F0502020204030204" pitchFamily="34" charset="0"/>
                <a:ea typeface="SimSun" panose="02010600030101010101" pitchFamily="2" charset="-122"/>
                <a:cs typeface="Calibri" panose="020F0502020204030204" pitchFamily="34" charset="0"/>
              </a:rPr>
              <a:t>Erdut im Besitz des größten Weinfasses, das auch heute im Gebrauch ist, der Welt </a:t>
            </a:r>
            <a:r>
              <a:rPr lang="de-DE" sz="1600" kern="50" dirty="0" smtClean="0">
                <a:latin typeface="Calibri" panose="020F0502020204030204" pitchFamily="34" charset="0"/>
                <a:ea typeface="SimSun" panose="02010600030101010101" pitchFamily="2" charset="-122"/>
                <a:cs typeface="Calibri" panose="020F0502020204030204" pitchFamily="34" charset="0"/>
              </a:rPr>
              <a:t>ist.</a:t>
            </a:r>
            <a:endParaRPr lang="hr-HR" sz="1600" kern="50" dirty="0">
              <a:latin typeface="Calibri" panose="020F0502020204030204" pitchFamily="34" charset="0"/>
              <a:ea typeface="SimSun" panose="02010600030101010101" pitchFamily="2" charset="-122"/>
              <a:cs typeface="Calibri" panose="020F0502020204030204" pitchFamily="34" charset="0"/>
            </a:endParaRPr>
          </a:p>
          <a:p>
            <a:pPr>
              <a:lnSpc>
                <a:spcPct val="106000"/>
              </a:lnSpc>
              <a:spcAft>
                <a:spcPts val="800"/>
              </a:spcAft>
            </a:pPr>
            <a:r>
              <a:rPr lang="de-DE" sz="1600" kern="50" dirty="0" smtClean="0">
                <a:latin typeface="Calibri" panose="020F0502020204030204" pitchFamily="34" charset="0"/>
                <a:ea typeface="SimSun" panose="02010600030101010101" pitchFamily="2" charset="-122"/>
                <a:cs typeface="Calibri" panose="020F0502020204030204" pitchFamily="34" charset="0"/>
              </a:rPr>
              <a:t>Das </a:t>
            </a:r>
            <a:r>
              <a:rPr lang="de-DE" sz="1600" kern="50" dirty="0">
                <a:latin typeface="Calibri" panose="020F0502020204030204" pitchFamily="34" charset="0"/>
                <a:ea typeface="SimSun" panose="02010600030101010101" pitchFamily="2" charset="-122"/>
                <a:cs typeface="Calibri" panose="020F0502020204030204" pitchFamily="34" charset="0"/>
              </a:rPr>
              <a:t>Fass wurde 1990 hergestellt und hat ein Fassungsvermögen von </a:t>
            </a:r>
            <a:r>
              <a:rPr lang="de-DE" sz="1600" b="1" kern="50" dirty="0">
                <a:latin typeface="Calibri" panose="020F0502020204030204" pitchFamily="34" charset="0"/>
                <a:ea typeface="SimSun" panose="02010600030101010101" pitchFamily="2" charset="-122"/>
                <a:cs typeface="Calibri" panose="020F0502020204030204" pitchFamily="34" charset="0"/>
              </a:rPr>
              <a:t>75.000 L!</a:t>
            </a:r>
            <a:endParaRPr lang="hr-HR" sz="1600" dirty="0"/>
          </a:p>
        </p:txBody>
      </p:sp>
      <p:cxnSp>
        <p:nvCxnSpPr>
          <p:cNvPr id="18" name="Ravni poveznik 17"/>
          <p:cNvCxnSpPr/>
          <p:nvPr/>
        </p:nvCxnSpPr>
        <p:spPr>
          <a:xfrm>
            <a:off x="914400" y="2057400"/>
            <a:ext cx="36576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r="1890"/>
          <a:stretch/>
        </p:blipFill>
        <p:spPr>
          <a:xfrm>
            <a:off x="5199763" y="5028420"/>
            <a:ext cx="2473197" cy="1401743"/>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737" y="3237500"/>
            <a:ext cx="4252027" cy="317742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9764" y="3252740"/>
            <a:ext cx="2473197" cy="1848153"/>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9421" r="4108"/>
          <a:stretch/>
        </p:blipFill>
        <p:spPr>
          <a:xfrm>
            <a:off x="889361" y="6553200"/>
            <a:ext cx="394919" cy="238939"/>
          </a:xfrm>
          <a:prstGeom prst="rect">
            <a:avLst/>
          </a:prstGeom>
        </p:spPr>
      </p:pic>
      <p:pic>
        <p:nvPicPr>
          <p:cNvPr id="12"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584710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a:solidFill>
                  <a:srgbClr val="F29222"/>
                </a:solidFill>
              </a:rPr>
              <a:t>Gourmetgenuss</a:t>
            </a:r>
          </a:p>
        </p:txBody>
      </p:sp>
      <p:sp>
        <p:nvSpPr>
          <p:cNvPr id="7" name="TekstniOkvir 6"/>
          <p:cNvSpPr txBox="1"/>
          <p:nvPr/>
        </p:nvSpPr>
        <p:spPr>
          <a:xfrm>
            <a:off x="838200" y="2286000"/>
            <a:ext cx="7391400" cy="1760738"/>
          </a:xfrm>
          <a:prstGeom prst="rect">
            <a:avLst/>
          </a:prstGeom>
          <a:noFill/>
        </p:spPr>
        <p:txBody>
          <a:bodyPr wrap="square" rtlCol="0">
            <a:spAutoFit/>
          </a:bodyPr>
          <a:lstStyle/>
          <a:p>
            <a:pPr>
              <a:lnSpc>
                <a:spcPct val="106000"/>
              </a:lnSpc>
              <a:spcAft>
                <a:spcPts val="800"/>
              </a:spcAft>
            </a:pPr>
            <a:r>
              <a:rPr lang="de-DE" sz="1600" kern="50" dirty="0">
                <a:latin typeface="Calibri" panose="020F0502020204030204" pitchFamily="34" charset="0"/>
                <a:ea typeface="SimSun" panose="02010600030101010101" pitchFamily="2" charset="-122"/>
                <a:cs typeface="Calibri" panose="020F0502020204030204" pitchFamily="34" charset="0"/>
              </a:rPr>
              <a:t>Aus Slawonien geht man nie hungrig oder durstig. Man verlässt es, wie es einst der bekannte kroatische Reisebericht</a:t>
            </a:r>
            <a:r>
              <a:rPr lang="hr-HR" sz="1600" kern="50" dirty="0">
                <a:latin typeface="Calibri" panose="020F0502020204030204" pitchFamily="34" charset="0"/>
                <a:ea typeface="SimSun" panose="02010600030101010101" pitchFamily="2" charset="-122"/>
                <a:cs typeface="Calibri" panose="020F0502020204030204" pitchFamily="34" charset="0"/>
              </a:rPr>
              <a:t>autor Peić </a:t>
            </a:r>
            <a:r>
              <a:rPr lang="de-DE" sz="1600" kern="50" dirty="0">
                <a:latin typeface="Calibri" panose="020F0502020204030204" pitchFamily="34" charset="0"/>
                <a:ea typeface="SimSun" panose="02010600030101010101" pitchFamily="2" charset="-122"/>
                <a:cs typeface="Calibri" panose="020F0502020204030204" pitchFamily="34" charset="0"/>
              </a:rPr>
              <a:t>nieder fasste: „</a:t>
            </a:r>
            <a:r>
              <a:rPr lang="de-DE" sz="1600" i="1" kern="50" dirty="0">
                <a:latin typeface="Calibri" panose="020F0502020204030204" pitchFamily="34" charset="0"/>
                <a:ea typeface="SimSun" panose="02010600030101010101" pitchFamily="2" charset="-122"/>
                <a:cs typeface="Calibri" panose="020F0502020204030204" pitchFamily="34" charset="0"/>
              </a:rPr>
              <a:t>mit Händen so fettig vom Kulin und Wurst, dass man einander gar nicht die Hände schütteln </a:t>
            </a:r>
            <a:r>
              <a:rPr lang="de-DE" sz="1600" i="1" kern="50" dirty="0" smtClean="0">
                <a:latin typeface="Calibri" panose="020F0502020204030204" pitchFamily="34" charset="0"/>
                <a:ea typeface="SimSun" panose="02010600030101010101" pitchFamily="2" charset="-122"/>
                <a:cs typeface="Calibri" panose="020F0502020204030204" pitchFamily="34" charset="0"/>
              </a:rPr>
              <a:t>kann</a:t>
            </a:r>
            <a:r>
              <a:rPr lang="de-DE" sz="1600" kern="50" dirty="0" smtClean="0">
                <a:latin typeface="Calibri" panose="020F0502020204030204" pitchFamily="34" charset="0"/>
                <a:ea typeface="SimSun" panose="02010600030101010101" pitchFamily="2" charset="-122"/>
                <a:cs typeface="Calibri" panose="020F0502020204030204" pitchFamily="34" charset="0"/>
              </a:rPr>
              <a:t>“</a:t>
            </a:r>
            <a:r>
              <a:rPr lang="hr-HR" sz="1600" kern="50" dirty="0" smtClean="0">
                <a:latin typeface="Calibri" panose="020F0502020204030204" pitchFamily="34" charset="0"/>
                <a:ea typeface="SimSun" panose="02010600030101010101" pitchFamily="2" charset="-122"/>
                <a:cs typeface="Calibri" panose="020F0502020204030204" pitchFamily="34" charset="0"/>
              </a:rPr>
              <a:t>.</a:t>
            </a:r>
          </a:p>
          <a:p>
            <a:pPr>
              <a:lnSpc>
                <a:spcPct val="106000"/>
              </a:lnSpc>
              <a:spcAft>
                <a:spcPts val="800"/>
              </a:spcAft>
            </a:pPr>
            <a:r>
              <a:rPr lang="de-DE" sz="1600" kern="50" dirty="0" smtClean="0">
                <a:latin typeface="Calibri" panose="020F0502020204030204" pitchFamily="34" charset="0"/>
                <a:ea typeface="SimSun" panose="02010600030101010101" pitchFamily="2" charset="-122"/>
                <a:cs typeface="Calibri" panose="020F0502020204030204" pitchFamily="34" charset="0"/>
              </a:rPr>
              <a:t>Genießen </a:t>
            </a:r>
            <a:r>
              <a:rPr lang="de-DE" sz="1600" kern="50" dirty="0">
                <a:latin typeface="Calibri" panose="020F0502020204030204" pitchFamily="34" charset="0"/>
                <a:ea typeface="SimSun" panose="02010600030101010101" pitchFamily="2" charset="-122"/>
                <a:cs typeface="Calibri" panose="020F0502020204030204" pitchFamily="34" charset="0"/>
              </a:rPr>
              <a:t>sie die bekannten Fischspezialitäten wie </a:t>
            </a:r>
            <a:r>
              <a:rPr lang="de-DE" sz="1600" i="1" kern="50" dirty="0">
                <a:latin typeface="Calibri" panose="020F0502020204030204" pitchFamily="34" charset="0"/>
                <a:ea typeface="SimSun" panose="02010600030101010101" pitchFamily="2" charset="-122"/>
                <a:cs typeface="Calibri" panose="020F0502020204030204" pitchFamily="34" charset="0"/>
              </a:rPr>
              <a:t>Fiš-Paprikaš</a:t>
            </a:r>
            <a:r>
              <a:rPr lang="de-DE" sz="1600" kern="50" dirty="0">
                <a:latin typeface="Calibri" panose="020F0502020204030204" pitchFamily="34" charset="0"/>
                <a:ea typeface="SimSun" panose="02010600030101010101" pitchFamily="2" charset="-122"/>
                <a:cs typeface="Calibri" panose="020F0502020204030204" pitchFamily="34" charset="0"/>
              </a:rPr>
              <a:t> und </a:t>
            </a:r>
            <a:r>
              <a:rPr lang="de-DE" sz="1600" i="1" kern="50" dirty="0">
                <a:latin typeface="Calibri" panose="020F0502020204030204" pitchFamily="34" charset="0"/>
                <a:ea typeface="SimSun" panose="02010600030101010101" pitchFamily="2" charset="-122"/>
                <a:cs typeface="Calibri" panose="020F0502020204030204" pitchFamily="34" charset="0"/>
              </a:rPr>
              <a:t>Perkelt</a:t>
            </a:r>
            <a:r>
              <a:rPr lang="de-DE" sz="1600" kern="50" dirty="0">
                <a:latin typeface="Calibri" panose="020F0502020204030204" pitchFamily="34" charset="0"/>
                <a:ea typeface="SimSun" panose="02010600030101010101" pitchFamily="2" charset="-122"/>
                <a:cs typeface="Calibri" panose="020F0502020204030204" pitchFamily="34" charset="0"/>
              </a:rPr>
              <a:t>, gebratener Karpfen, aber auch Fleischgerichte wie der bekannte </a:t>
            </a:r>
            <a:r>
              <a:rPr lang="de-DE" sz="1600" i="1" kern="50" dirty="0">
                <a:latin typeface="Calibri" panose="020F0502020204030204" pitchFamily="34" charset="0"/>
                <a:ea typeface="SimSun" panose="02010600030101010101" pitchFamily="2" charset="-122"/>
                <a:cs typeface="Calibri" panose="020F0502020204030204" pitchFamily="34" charset="0"/>
              </a:rPr>
              <a:t>Čobanac</a:t>
            </a:r>
            <a:r>
              <a:rPr lang="de-DE" sz="1600" kern="50" dirty="0">
                <a:latin typeface="Calibri" panose="020F0502020204030204" pitchFamily="34" charset="0"/>
                <a:ea typeface="SimSun" panose="02010600030101010101" pitchFamily="2" charset="-122"/>
                <a:cs typeface="Calibri" panose="020F0502020204030204" pitchFamily="34" charset="0"/>
              </a:rPr>
              <a:t> aus Baranja und weitere Wildbret, </a:t>
            </a:r>
            <a:r>
              <a:rPr lang="de-DE" sz="1600" i="1" kern="50" dirty="0">
                <a:latin typeface="Calibri" panose="020F0502020204030204" pitchFamily="34" charset="0"/>
                <a:ea typeface="SimSun" panose="02010600030101010101" pitchFamily="2" charset="-122"/>
                <a:cs typeface="Calibri" panose="020F0502020204030204" pitchFamily="34" charset="0"/>
              </a:rPr>
              <a:t>Kulen</a:t>
            </a:r>
            <a:r>
              <a:rPr lang="de-DE" sz="1600" kern="50" dirty="0">
                <a:latin typeface="Calibri" panose="020F0502020204030204" pitchFamily="34" charset="0"/>
                <a:ea typeface="SimSun" panose="02010600030101010101" pitchFamily="2" charset="-122"/>
                <a:cs typeface="Calibri" panose="020F0502020204030204" pitchFamily="34" charset="0"/>
              </a:rPr>
              <a:t>, </a:t>
            </a:r>
            <a:r>
              <a:rPr lang="de-DE" sz="1600" i="1" kern="50" dirty="0">
                <a:latin typeface="Calibri" panose="020F0502020204030204" pitchFamily="34" charset="0"/>
                <a:ea typeface="SimSun" panose="02010600030101010101" pitchFamily="2" charset="-122"/>
                <a:cs typeface="Calibri" panose="020F0502020204030204" pitchFamily="34" charset="0"/>
              </a:rPr>
              <a:t>Wurst</a:t>
            </a:r>
            <a:r>
              <a:rPr lang="de-DE" sz="1600" kern="50" dirty="0">
                <a:latin typeface="Calibri" panose="020F0502020204030204" pitchFamily="34" charset="0"/>
                <a:ea typeface="SimSun" panose="02010600030101010101" pitchFamily="2" charset="-122"/>
                <a:cs typeface="Calibri" panose="020F0502020204030204" pitchFamily="34" charset="0"/>
              </a:rPr>
              <a:t>, </a:t>
            </a:r>
            <a:r>
              <a:rPr lang="de-DE" sz="1600" i="1" kern="50" dirty="0">
                <a:latin typeface="Calibri" panose="020F0502020204030204" pitchFamily="34" charset="0"/>
                <a:ea typeface="SimSun" panose="02010600030101010101" pitchFamily="2" charset="-122"/>
                <a:cs typeface="Calibri" panose="020F0502020204030204" pitchFamily="34" charset="0"/>
              </a:rPr>
              <a:t>Čvarci</a:t>
            </a:r>
            <a:r>
              <a:rPr lang="de-DE" sz="1600" kern="50" dirty="0">
                <a:latin typeface="Calibri" panose="020F0502020204030204" pitchFamily="34" charset="0"/>
                <a:ea typeface="SimSun" panose="02010600030101010101" pitchFamily="2" charset="-122"/>
                <a:cs typeface="Calibri" panose="020F0502020204030204" pitchFamily="34" charset="0"/>
              </a:rPr>
              <a:t> und </a:t>
            </a:r>
            <a:r>
              <a:rPr lang="de-DE" sz="1600" i="1" kern="50" dirty="0">
                <a:latin typeface="Calibri" panose="020F0502020204030204" pitchFamily="34" charset="0"/>
                <a:ea typeface="SimSun" panose="02010600030101010101" pitchFamily="2" charset="-122"/>
                <a:cs typeface="Calibri" panose="020F0502020204030204" pitchFamily="34" charset="0"/>
              </a:rPr>
              <a:t>Speck</a:t>
            </a:r>
            <a:r>
              <a:rPr lang="de-DE" sz="1600" kern="50" dirty="0">
                <a:latin typeface="Calibri" panose="020F0502020204030204" pitchFamily="34" charset="0"/>
                <a:ea typeface="SimSun" panose="02010600030101010101" pitchFamily="2" charset="-122"/>
                <a:cs typeface="Calibri" panose="020F0502020204030204" pitchFamily="34" charset="0"/>
              </a:rPr>
              <a:t>...</a:t>
            </a:r>
            <a:endParaRPr lang="hr-HR" sz="1600" dirty="0"/>
          </a:p>
        </p:txBody>
      </p:sp>
      <p:cxnSp>
        <p:nvCxnSpPr>
          <p:cNvPr id="18" name="Ravni poveznik 17"/>
          <p:cNvCxnSpPr/>
          <p:nvPr/>
        </p:nvCxnSpPr>
        <p:spPr>
          <a:xfrm>
            <a:off x="914400" y="2057400"/>
            <a:ext cx="20574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6355" y="4082158"/>
            <a:ext cx="3680396" cy="2453597"/>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t="10370" r="21067"/>
          <a:stretch/>
        </p:blipFill>
        <p:spPr>
          <a:xfrm>
            <a:off x="954929" y="4095076"/>
            <a:ext cx="3464671" cy="2458124"/>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4413" y="5224991"/>
            <a:ext cx="1965186" cy="1310764"/>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64413" y="4064713"/>
            <a:ext cx="1965186" cy="1300298"/>
          </a:xfrm>
          <a:prstGeom prst="rect">
            <a:avLst/>
          </a:prstGeom>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t="29421" r="4108"/>
          <a:stretch/>
        </p:blipFill>
        <p:spPr>
          <a:xfrm>
            <a:off x="889361" y="6619061"/>
            <a:ext cx="394919" cy="238939"/>
          </a:xfrm>
          <a:prstGeom prst="rect">
            <a:avLst/>
          </a:prstGeom>
        </p:spPr>
      </p:pic>
      <p:pic>
        <p:nvPicPr>
          <p:cNvPr id="12" name="Slika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76970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de-DE" sz="2400" b="1" dirty="0">
                <a:solidFill>
                  <a:srgbClr val="F29222"/>
                </a:solidFill>
              </a:rPr>
              <a:t>Lerne Slawonien und Baranja kennen</a:t>
            </a:r>
            <a:endParaRPr lang="hr-HR" sz="2400" b="1" dirty="0">
              <a:solidFill>
                <a:srgbClr val="F29222"/>
              </a:solidFill>
            </a:endParaRPr>
          </a:p>
        </p:txBody>
      </p:sp>
      <p:sp>
        <p:nvSpPr>
          <p:cNvPr id="7" name="TekstniOkvir 6"/>
          <p:cNvSpPr txBox="1"/>
          <p:nvPr/>
        </p:nvSpPr>
        <p:spPr>
          <a:xfrm>
            <a:off x="838200" y="2286000"/>
            <a:ext cx="7391400" cy="1631216"/>
          </a:xfrm>
          <a:prstGeom prst="rect">
            <a:avLst/>
          </a:prstGeom>
          <a:noFill/>
        </p:spPr>
        <p:txBody>
          <a:bodyPr wrap="square" rtlCol="0">
            <a:spAutoFit/>
          </a:bodyPr>
          <a:lstStyle/>
          <a:p>
            <a:pPr algn="just">
              <a:lnSpc>
                <a:spcPts val="2400"/>
              </a:lnSpc>
            </a:pPr>
            <a:r>
              <a:rPr lang="de-DE" sz="1600" b="1" dirty="0"/>
              <a:t>Slawonien und Baranja</a:t>
            </a:r>
            <a:r>
              <a:rPr lang="de-DE" sz="1600" dirty="0"/>
              <a:t> sind ein noch nicht gut bekannter Teil von Kroatien, jedoch verbirgt sich hier ein wahrer Schatz. Am schönsten ist es hier im Herbst und im Winter - wenn alle Früchte schon gepflückt sind und die Felder schon geerntet sind. Die Menschen der Umgebung zeigen dann ihre beste Seite - Gastfreundlichkeit, leckeres Essen und guter Wein zeichnen einen Urlaub hier aus.</a:t>
            </a:r>
            <a:endParaRPr lang="hr-HR" sz="1600" dirty="0">
              <a:solidFill>
                <a:schemeClr val="tx1">
                  <a:lumMod val="75000"/>
                  <a:lumOff val="25000"/>
                </a:schemeClr>
              </a:solidFill>
            </a:endParaRPr>
          </a:p>
        </p:txBody>
      </p:sp>
      <p:cxnSp>
        <p:nvCxnSpPr>
          <p:cNvPr id="18" name="Ravni poveznik 17"/>
          <p:cNvCxnSpPr/>
          <p:nvPr/>
        </p:nvCxnSpPr>
        <p:spPr>
          <a:xfrm>
            <a:off x="914400" y="2057400"/>
            <a:ext cx="47244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827"/>
          <a:stretch/>
        </p:blipFill>
        <p:spPr>
          <a:xfrm>
            <a:off x="6019800" y="4339415"/>
            <a:ext cx="2361295" cy="1943659"/>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5233" r="8424"/>
          <a:stretch/>
        </p:blipFill>
        <p:spPr>
          <a:xfrm>
            <a:off x="914400" y="4343400"/>
            <a:ext cx="2514600" cy="1941566"/>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7275" r="3752"/>
          <a:stretch/>
        </p:blipFill>
        <p:spPr>
          <a:xfrm>
            <a:off x="3429000" y="4341307"/>
            <a:ext cx="2590800" cy="1941767"/>
          </a:xfrm>
          <a:prstGeom prst="rect">
            <a:avLst/>
          </a:prstGeom>
        </p:spPr>
      </p:pic>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t="29421" r="4108"/>
          <a:stretch/>
        </p:blipFill>
        <p:spPr>
          <a:xfrm>
            <a:off x="1294114" y="6530811"/>
            <a:ext cx="394919" cy="238939"/>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13" name="Slika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32371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t="29421" r="4108"/>
          <a:stretch/>
        </p:blipFill>
        <p:spPr>
          <a:xfrm>
            <a:off x="1294114" y="6581611"/>
            <a:ext cx="394919" cy="23893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400" y="6477000"/>
            <a:ext cx="379714" cy="343550"/>
          </a:xfrm>
          <a:prstGeom prst="rect">
            <a:avLst/>
          </a:prstGeom>
        </p:spPr>
      </p:pic>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a:solidFill>
                  <a:srgbClr val="F29222"/>
                </a:solidFill>
              </a:rPr>
              <a:t>Erlebe Kopački rit</a:t>
            </a:r>
          </a:p>
        </p:txBody>
      </p:sp>
      <p:sp>
        <p:nvSpPr>
          <p:cNvPr id="7" name="TekstniOkvir 6"/>
          <p:cNvSpPr txBox="1"/>
          <p:nvPr/>
        </p:nvSpPr>
        <p:spPr>
          <a:xfrm>
            <a:off x="838200" y="2286000"/>
            <a:ext cx="7391400" cy="1749646"/>
          </a:xfrm>
          <a:prstGeom prst="rect">
            <a:avLst/>
          </a:prstGeom>
          <a:noFill/>
        </p:spPr>
        <p:txBody>
          <a:bodyPr wrap="square" rtlCol="0">
            <a:spAutoFit/>
          </a:bodyPr>
          <a:lstStyle/>
          <a:p>
            <a:pPr>
              <a:lnSpc>
                <a:spcPct val="106000"/>
              </a:lnSpc>
              <a:spcAft>
                <a:spcPts val="800"/>
              </a:spcAft>
            </a:pPr>
            <a:r>
              <a:rPr lang="de-DE" sz="1600" kern="50" dirty="0">
                <a:latin typeface="Calibri" panose="020F0502020204030204" pitchFamily="34" charset="0"/>
                <a:ea typeface="SimSun" panose="02010600030101010101" pitchFamily="2" charset="-122"/>
                <a:cs typeface="Calibri" panose="020F0502020204030204" pitchFamily="34" charset="0"/>
              </a:rPr>
              <a:t>Mit vollem Magen sollte man am besten gleich aktiv werden und nach </a:t>
            </a:r>
            <a:r>
              <a:rPr lang="de-DE" sz="1600" b="1" kern="50" dirty="0">
                <a:latin typeface="Calibri" panose="020F0502020204030204" pitchFamily="34" charset="0"/>
                <a:ea typeface="SimSun" panose="02010600030101010101" pitchFamily="2" charset="-122"/>
                <a:cs typeface="Calibri" panose="020F0502020204030204" pitchFamily="34" charset="0"/>
              </a:rPr>
              <a:t>Kopački rit </a:t>
            </a:r>
            <a:r>
              <a:rPr lang="de-DE" sz="1600" kern="50" dirty="0">
                <a:latin typeface="Calibri" panose="020F0502020204030204" pitchFamily="34" charset="0"/>
                <a:ea typeface="SimSun" panose="02010600030101010101" pitchFamily="2" charset="-122"/>
                <a:cs typeface="Calibri" panose="020F0502020204030204" pitchFamily="34" charset="0"/>
              </a:rPr>
              <a:t>fahren</a:t>
            </a:r>
            <a:r>
              <a:rPr lang="de-DE" sz="1600" b="1" kern="50" dirty="0">
                <a:latin typeface="Calibri" panose="020F0502020204030204" pitchFamily="34" charset="0"/>
                <a:ea typeface="SimSun" panose="02010600030101010101" pitchFamily="2" charset="-122"/>
                <a:cs typeface="Calibri" panose="020F0502020204030204" pitchFamily="34" charset="0"/>
              </a:rPr>
              <a:t> - das besterhaltene Sumpfgebiet Europas. </a:t>
            </a:r>
            <a:r>
              <a:rPr lang="hr-HR" sz="1600" kern="50" dirty="0">
                <a:latin typeface="Calibri" panose="020F0502020204030204" pitchFamily="34" charset="0"/>
                <a:ea typeface="SimSun" panose="02010600030101010101" pitchFamily="2" charset="-122"/>
                <a:cs typeface="Calibri" panose="020F0502020204030204" pitchFamily="34" charset="0"/>
              </a:rPr>
              <a:t>Hier hat man</a:t>
            </a:r>
            <a:r>
              <a:rPr lang="de-DE" sz="1600" kern="50" dirty="0">
                <a:latin typeface="Calibri" panose="020F0502020204030204" pitchFamily="34" charset="0"/>
                <a:ea typeface="SimSun" panose="02010600030101010101" pitchFamily="2" charset="-122"/>
                <a:cs typeface="Calibri" panose="020F0502020204030204" pitchFamily="34" charset="0"/>
              </a:rPr>
              <a:t> viele Möglichkeiten, die Natur zu genießen - zum Beispiel Vogelbeobachtung.</a:t>
            </a:r>
            <a:endParaRPr lang="hr-HR" sz="1600" kern="50" dirty="0">
              <a:latin typeface="Calibri" panose="020F0502020204030204" pitchFamily="34" charset="0"/>
              <a:ea typeface="SimSun" panose="02010600030101010101" pitchFamily="2" charset="-122"/>
              <a:cs typeface="Calibri" panose="020F0502020204030204" pitchFamily="34" charset="0"/>
            </a:endParaRPr>
          </a:p>
          <a:p>
            <a:pPr>
              <a:lnSpc>
                <a:spcPct val="106000"/>
              </a:lnSpc>
              <a:spcAft>
                <a:spcPts val="800"/>
              </a:spcAft>
            </a:pPr>
            <a:r>
              <a:rPr lang="de-DE" sz="1600" kern="50" dirty="0">
                <a:latin typeface="Calibri" panose="020F0502020204030204" pitchFamily="34" charset="0"/>
                <a:ea typeface="SimSun" panose="02010600030101010101" pitchFamily="2" charset="-122"/>
                <a:cs typeface="Calibri" panose="020F0502020204030204" pitchFamily="34" charset="0"/>
              </a:rPr>
              <a:t>Hier gibt es auch viele Jagdbezirke in Tikveš und Zlatna Greda. Hier können sie auf Jagd gehen, die Tiere und die Natur photographieren, auf den Bächern und Seen fischen und Sport treiben.</a:t>
            </a:r>
            <a:endParaRPr lang="hr-HR" sz="1600" kern="50" dirty="0">
              <a:effectLst/>
              <a:latin typeface="Calibri" panose="020F0502020204030204" pitchFamily="34" charset="0"/>
              <a:ea typeface="SimSun" panose="02010600030101010101" pitchFamily="2" charset="-122"/>
              <a:cs typeface="Calibri" panose="020F0502020204030204" pitchFamily="34" charset="0"/>
            </a:endParaRPr>
          </a:p>
        </p:txBody>
      </p:sp>
      <p:cxnSp>
        <p:nvCxnSpPr>
          <p:cNvPr id="18" name="Ravni poveznik 17"/>
          <p:cNvCxnSpPr/>
          <p:nvPr/>
        </p:nvCxnSpPr>
        <p:spPr>
          <a:xfrm>
            <a:off x="914400" y="2057400"/>
            <a:ext cx="22098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8200" y="4084454"/>
            <a:ext cx="2789627" cy="20922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0" y="4084454"/>
            <a:ext cx="3135898" cy="20942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200" y="4012727"/>
            <a:ext cx="3352800" cy="223567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3" name="Slika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2049139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en-US" sz="2400" b="1" dirty="0" err="1">
                <a:solidFill>
                  <a:srgbClr val="F29222"/>
                </a:solidFill>
              </a:rPr>
              <a:t>Wie</a:t>
            </a:r>
            <a:r>
              <a:rPr lang="en-US" sz="2400" b="1" dirty="0">
                <a:solidFill>
                  <a:srgbClr val="F29222"/>
                </a:solidFill>
              </a:rPr>
              <a:t> </a:t>
            </a:r>
            <a:r>
              <a:rPr lang="en-US" sz="2400" b="1" dirty="0" err="1">
                <a:solidFill>
                  <a:srgbClr val="F29222"/>
                </a:solidFill>
              </a:rPr>
              <a:t>finden</a:t>
            </a:r>
            <a:r>
              <a:rPr lang="en-US" sz="2400" b="1" dirty="0">
                <a:solidFill>
                  <a:srgbClr val="F29222"/>
                </a:solidFill>
              </a:rPr>
              <a:t> </a:t>
            </a:r>
            <a:r>
              <a:rPr lang="en-US" sz="2400" b="1" dirty="0" err="1">
                <a:solidFill>
                  <a:srgbClr val="F29222"/>
                </a:solidFill>
              </a:rPr>
              <a:t>zu</a:t>
            </a:r>
            <a:r>
              <a:rPr lang="en-US" sz="2400" b="1" dirty="0">
                <a:solidFill>
                  <a:srgbClr val="F29222"/>
                </a:solidFill>
              </a:rPr>
              <a:t> </a:t>
            </a:r>
            <a:r>
              <a:rPr lang="en-US" sz="2400" b="1" dirty="0" err="1">
                <a:solidFill>
                  <a:srgbClr val="F29222"/>
                </a:solidFill>
              </a:rPr>
              <a:t>uns</a:t>
            </a:r>
            <a:r>
              <a:rPr lang="en-US" sz="2400" b="1" dirty="0">
                <a:solidFill>
                  <a:srgbClr val="F29222"/>
                </a:solidFill>
              </a:rPr>
              <a:t>?</a:t>
            </a:r>
            <a:endParaRPr lang="hr-HR" sz="2400" b="1" dirty="0">
              <a:solidFill>
                <a:srgbClr val="F29222"/>
              </a:solidFill>
            </a:endParaRPr>
          </a:p>
        </p:txBody>
      </p:sp>
      <p:sp>
        <p:nvSpPr>
          <p:cNvPr id="7" name="TekstniOkvir 6"/>
          <p:cNvSpPr txBox="1"/>
          <p:nvPr/>
        </p:nvSpPr>
        <p:spPr>
          <a:xfrm>
            <a:off x="838200" y="2286000"/>
            <a:ext cx="7391400" cy="3293209"/>
          </a:xfrm>
          <a:prstGeom prst="rect">
            <a:avLst/>
          </a:prstGeom>
          <a:noFill/>
        </p:spPr>
        <p:txBody>
          <a:bodyPr wrap="square" rtlCol="0">
            <a:spAutoFit/>
          </a:bodyPr>
          <a:lstStyle/>
          <a:p>
            <a:endParaRPr lang="hr-HR" sz="1600" dirty="0" smtClean="0"/>
          </a:p>
          <a:p>
            <a:r>
              <a:rPr lang="de-DE" sz="1600" dirty="0"/>
              <a:t>Slawonien und Baranja müssen </a:t>
            </a:r>
            <a:r>
              <a:rPr lang="de-DE" sz="1600" dirty="0" smtClean="0"/>
              <a:t>kein</a:t>
            </a:r>
            <a:r>
              <a:rPr lang="hr-HR" sz="1600" dirty="0" smtClean="0"/>
              <a:t/>
            </a:r>
            <a:br>
              <a:rPr lang="hr-HR" sz="1600" dirty="0" smtClean="0"/>
            </a:br>
            <a:r>
              <a:rPr lang="de-DE" sz="1600" dirty="0" smtClean="0"/>
              <a:t>Geheimnis </a:t>
            </a:r>
            <a:r>
              <a:rPr lang="de-DE" sz="1600" dirty="0"/>
              <a:t>für Sie bleiben</a:t>
            </a:r>
            <a:r>
              <a:rPr lang="de-DE" sz="1600" dirty="0" smtClean="0"/>
              <a:t>.</a:t>
            </a:r>
            <a:endParaRPr lang="hr-HR" sz="1600" dirty="0" smtClean="0"/>
          </a:p>
          <a:p>
            <a:endParaRPr lang="hr-HR" sz="1600" dirty="0" smtClean="0"/>
          </a:p>
          <a:p>
            <a:r>
              <a:rPr lang="de-DE" sz="1600" dirty="0"/>
              <a:t>Schon diesen Herbst oder </a:t>
            </a:r>
            <a:r>
              <a:rPr lang="de-DE" sz="1600" dirty="0" smtClean="0"/>
              <a:t>Winter</a:t>
            </a:r>
            <a:r>
              <a:rPr lang="hr-HR" sz="1600" dirty="0" smtClean="0"/>
              <a:t/>
            </a:r>
            <a:br>
              <a:rPr lang="hr-HR" sz="1600" dirty="0" smtClean="0"/>
            </a:br>
            <a:r>
              <a:rPr lang="de-DE" sz="1600" dirty="0" smtClean="0"/>
              <a:t>können </a:t>
            </a:r>
            <a:r>
              <a:rPr lang="de-DE" sz="1600" dirty="0"/>
              <a:t>Sie uns entdecken </a:t>
            </a:r>
            <a:r>
              <a:rPr lang="de-DE" sz="1600" dirty="0" smtClean="0"/>
              <a:t>Danach</a:t>
            </a:r>
            <a:r>
              <a:rPr lang="hr-HR" sz="1600" dirty="0" smtClean="0"/>
              <a:t/>
            </a:r>
            <a:br>
              <a:rPr lang="hr-HR" sz="1600" dirty="0" smtClean="0"/>
            </a:br>
            <a:r>
              <a:rPr lang="de-DE" sz="1600" dirty="0" smtClean="0"/>
              <a:t>kommen </a:t>
            </a:r>
            <a:r>
              <a:rPr lang="de-DE" sz="1600" dirty="0"/>
              <a:t>Sie bestimmt auch </a:t>
            </a:r>
            <a:r>
              <a:rPr lang="de-DE" sz="1600" dirty="0" smtClean="0"/>
              <a:t>wieder.</a:t>
            </a:r>
            <a:endParaRPr lang="hr-HR" sz="1600" dirty="0" smtClean="0"/>
          </a:p>
          <a:p>
            <a:r>
              <a:rPr lang="de-DE" sz="1600" dirty="0" smtClean="0"/>
              <a:t>Und </a:t>
            </a:r>
            <a:r>
              <a:rPr lang="de-DE" sz="1600" dirty="0"/>
              <a:t>das nicht nur ein Mal. </a:t>
            </a:r>
          </a:p>
          <a:p>
            <a:endParaRPr lang="hr-HR" sz="1600" b="1" dirty="0" smtClean="0"/>
          </a:p>
          <a:p>
            <a:r>
              <a:rPr lang="de-DE" sz="1600" b="1" dirty="0"/>
              <a:t>Nur fünf stunden Reisen mit dem </a:t>
            </a:r>
            <a:endParaRPr lang="hr-HR" sz="1600" b="1" dirty="0" smtClean="0"/>
          </a:p>
          <a:p>
            <a:r>
              <a:rPr lang="de-DE" sz="1600" b="1" dirty="0" smtClean="0"/>
              <a:t>Auto </a:t>
            </a:r>
            <a:r>
              <a:rPr lang="de-DE" sz="1600" b="1" dirty="0"/>
              <a:t>teilen sie</a:t>
            </a:r>
            <a:r>
              <a:rPr lang="de-DE" sz="1600" b="1" dirty="0" smtClean="0"/>
              <a:t>,</a:t>
            </a:r>
            <a:r>
              <a:rPr lang="hr-HR" sz="1600" b="1" dirty="0" smtClean="0"/>
              <a:t> </a:t>
            </a:r>
            <a:r>
              <a:rPr lang="de-DE" sz="1600" b="1" dirty="0" smtClean="0"/>
              <a:t>Davon </a:t>
            </a:r>
            <a:r>
              <a:rPr lang="de-DE" sz="1600" b="1" dirty="0"/>
              <a:t>die </a:t>
            </a:r>
            <a:r>
              <a:rPr lang="de-DE" sz="1600" b="1" dirty="0" smtClean="0"/>
              <a:t>Schätze</a:t>
            </a:r>
            <a:endParaRPr lang="hr-HR" sz="1600" b="1" dirty="0" smtClean="0"/>
          </a:p>
          <a:p>
            <a:r>
              <a:rPr lang="de-DE" sz="1600" b="1" dirty="0" smtClean="0"/>
              <a:t>zu </a:t>
            </a:r>
            <a:r>
              <a:rPr lang="de-DE" sz="1600" b="1" dirty="0"/>
              <a:t>genießen der Wine Tour von </a:t>
            </a:r>
            <a:endParaRPr lang="hr-HR" sz="1600" b="1" dirty="0" smtClean="0"/>
          </a:p>
          <a:p>
            <a:r>
              <a:rPr lang="de-DE" sz="1600" b="1" dirty="0" smtClean="0"/>
              <a:t>Slawonien </a:t>
            </a:r>
            <a:r>
              <a:rPr lang="de-DE" sz="1600" b="1" dirty="0"/>
              <a:t>und Baranja...</a:t>
            </a:r>
            <a:endParaRPr lang="hr-HR" sz="1600" b="1" dirty="0"/>
          </a:p>
        </p:txBody>
      </p:sp>
      <p:cxnSp>
        <p:nvCxnSpPr>
          <p:cNvPr id="18" name="Ravni poveznik 17"/>
          <p:cNvCxnSpPr/>
          <p:nvPr/>
        </p:nvCxnSpPr>
        <p:spPr>
          <a:xfrm>
            <a:off x="914400" y="2057400"/>
            <a:ext cx="24384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2400" y="2059423"/>
            <a:ext cx="5120111" cy="3799371"/>
          </a:xfrm>
          <a:prstGeom prst="ellipse">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t="29421" r="4108"/>
          <a:stretch/>
        </p:blipFill>
        <p:spPr>
          <a:xfrm>
            <a:off x="1294114" y="6581611"/>
            <a:ext cx="394919" cy="238939"/>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6477000"/>
            <a:ext cx="379714" cy="343550"/>
          </a:xfrm>
          <a:prstGeom prst="rect">
            <a:avLst/>
          </a:prstGeom>
        </p:spPr>
      </p:pic>
      <p:pic>
        <p:nvPicPr>
          <p:cNvPr id="13"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4015906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a:solidFill>
                  <a:srgbClr val="F29222"/>
                </a:solidFill>
              </a:rPr>
              <a:t>Haben Sie gewusst</a:t>
            </a:r>
            <a:r>
              <a:rPr lang="hr-HR" sz="2400" b="1" dirty="0" smtClean="0">
                <a:solidFill>
                  <a:srgbClr val="F29222"/>
                </a:solidFill>
              </a:rPr>
              <a:t>?</a:t>
            </a:r>
            <a:endParaRPr lang="hr-HR" sz="2400" b="1" dirty="0">
              <a:solidFill>
                <a:srgbClr val="F29222"/>
              </a:solidFill>
            </a:endParaRPr>
          </a:p>
        </p:txBody>
      </p:sp>
      <p:sp>
        <p:nvSpPr>
          <p:cNvPr id="7" name="TekstniOkvir 6"/>
          <p:cNvSpPr txBox="1"/>
          <p:nvPr/>
        </p:nvSpPr>
        <p:spPr>
          <a:xfrm>
            <a:off x="838200" y="2286000"/>
            <a:ext cx="7391400" cy="584775"/>
          </a:xfrm>
          <a:prstGeom prst="rect">
            <a:avLst/>
          </a:prstGeom>
          <a:noFill/>
        </p:spPr>
        <p:txBody>
          <a:bodyPr wrap="square" rtlCol="0">
            <a:spAutoFit/>
          </a:bodyPr>
          <a:lstStyle/>
          <a:p>
            <a:r>
              <a:rPr lang="de-DE" sz="1600" dirty="0"/>
              <a:t>Die englische Königen Elizabet II die Osijek-Baranja Geschpanschaft im Jahr 1972. besucht hat! </a:t>
            </a:r>
            <a:r>
              <a:rPr lang="de-DE" sz="1600" b="1" dirty="0"/>
              <a:t>Sie könnten es auch!</a:t>
            </a:r>
            <a:endParaRPr lang="hr-HR" sz="1600" b="1" dirty="0"/>
          </a:p>
        </p:txBody>
      </p:sp>
      <p:cxnSp>
        <p:nvCxnSpPr>
          <p:cNvPr id="18" name="Ravni poveznik 17"/>
          <p:cNvCxnSpPr/>
          <p:nvPr/>
        </p:nvCxnSpPr>
        <p:spPr>
          <a:xfrm>
            <a:off x="914400" y="2057400"/>
            <a:ext cx="25146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7737" y="2870775"/>
            <a:ext cx="5019675" cy="347854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6949" y="3411774"/>
            <a:ext cx="2542236" cy="239654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t="29421" r="4108"/>
          <a:stretch/>
        </p:blipFill>
        <p:spPr>
          <a:xfrm>
            <a:off x="1294114" y="6581611"/>
            <a:ext cx="394919" cy="238939"/>
          </a:xfrm>
          <a:prstGeom prst="rect">
            <a:avLst/>
          </a:prstGeom>
        </p:spPr>
      </p:pic>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6477000"/>
            <a:ext cx="379714" cy="343550"/>
          </a:xfrm>
          <a:prstGeom prst="rect">
            <a:avLst/>
          </a:prstGeom>
        </p:spPr>
      </p:pic>
      <p:pic>
        <p:nvPicPr>
          <p:cNvPr id="11"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128159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de-DE" sz="2400" b="1" dirty="0">
                <a:solidFill>
                  <a:srgbClr val="F29222"/>
                </a:solidFill>
              </a:rPr>
              <a:t>Danke und auf ein baldiges Wiedersehen!</a:t>
            </a:r>
            <a:endParaRPr lang="hr-HR" sz="2400" b="1" dirty="0">
              <a:solidFill>
                <a:srgbClr val="F29222"/>
              </a:solidFill>
            </a:endParaRPr>
          </a:p>
        </p:txBody>
      </p:sp>
      <p:cxnSp>
        <p:nvCxnSpPr>
          <p:cNvPr id="18" name="Ravni poveznik 17"/>
          <p:cNvCxnSpPr/>
          <p:nvPr/>
        </p:nvCxnSpPr>
        <p:spPr>
          <a:xfrm>
            <a:off x="914400" y="2057400"/>
            <a:ext cx="52578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ERGELA ĐAKOVO">
            <a:hlinkClick r:id="" action="ppaction://media"/>
          </p:cNvPr>
          <p:cNvPicPr>
            <a:picLocks noChangeAspect="1"/>
          </p:cNvPicPr>
          <p:nvPr>
            <a:videoFile r:link="rId1"/>
            <p:extLst>
              <p:ext uri="{DAA4B4D4-6D71-4841-9C94-3DE7FCFB9230}">
                <p14:media xmlns:p14="http://schemas.microsoft.com/office/powerpoint/2010/main" r:embed="rId2">
                  <p14:trim st="61724" end="14058.6666"/>
                  <p14:fade in="1000" out="2000"/>
                  <p14:bmkLst>
                    <p14:bmk name="Bookmark 1" time="61689.4211"/>
                  </p14:bmkLst>
                </p14:media>
              </p:ext>
            </p:extLst>
          </p:nvPr>
        </p:nvPicPr>
        <p:blipFill rotWithShape="1">
          <a:blip r:embed="rId5"/>
          <a:srcRect t="12888" b="12099"/>
          <a:stretch>
            <a:fillRect/>
          </a:stretch>
        </p:blipFill>
        <p:spPr>
          <a:xfrm>
            <a:off x="914400" y="2205336"/>
            <a:ext cx="7154648" cy="3276600"/>
          </a:xfrm>
          <a:prstGeom prst="rect">
            <a:avLst/>
          </a:prstGeom>
        </p:spPr>
      </p:pic>
      <p:sp>
        <p:nvSpPr>
          <p:cNvPr id="8" name="TekstniOkvir 6"/>
          <p:cNvSpPr txBox="1"/>
          <p:nvPr/>
        </p:nvSpPr>
        <p:spPr>
          <a:xfrm>
            <a:off x="838200" y="5629871"/>
            <a:ext cx="7391400" cy="830997"/>
          </a:xfrm>
          <a:prstGeom prst="rect">
            <a:avLst/>
          </a:prstGeom>
          <a:noFill/>
        </p:spPr>
        <p:txBody>
          <a:bodyPr wrap="square" rtlCol="0">
            <a:spAutoFit/>
          </a:bodyPr>
          <a:lstStyle/>
          <a:p>
            <a:r>
              <a:rPr lang="de-DE" sz="1600" dirty="0"/>
              <a:t>Wir laden Sie herzlichst auf die Wine Tour von Slawonien und Baranja ein.  </a:t>
            </a:r>
          </a:p>
          <a:p>
            <a:r>
              <a:rPr lang="de-DE" sz="1600" dirty="0"/>
              <a:t>Komm nach Slawonien und Baranja, erinnere dich, sehne dich, genieße es und komm wieder...</a:t>
            </a:r>
            <a:endParaRPr lang="en-US" sz="1600" i="1" dirty="0"/>
          </a:p>
        </p:txBody>
      </p:sp>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t="29421" r="4108"/>
          <a:stretch/>
        </p:blipFill>
        <p:spPr>
          <a:xfrm>
            <a:off x="1294114" y="6581611"/>
            <a:ext cx="394919" cy="238939"/>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4400" y="6477000"/>
            <a:ext cx="379714" cy="343550"/>
          </a:xfrm>
          <a:prstGeom prst="rect">
            <a:avLst/>
          </a:prstGeom>
        </p:spPr>
      </p:pic>
      <p:pic>
        <p:nvPicPr>
          <p:cNvPr id="12" name="Slika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3933174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3581400" y="4546926"/>
            <a:ext cx="5153025" cy="461665"/>
          </a:xfrm>
          <a:prstGeom prst="rect">
            <a:avLst/>
          </a:prstGeom>
          <a:noFill/>
        </p:spPr>
        <p:txBody>
          <a:bodyPr wrap="square" rtlCol="0">
            <a:spAutoFit/>
          </a:bodyPr>
          <a:lstStyle/>
          <a:p>
            <a:r>
              <a:rPr lang="hr-HR" sz="2400" b="1" dirty="0" smtClean="0">
                <a:solidFill>
                  <a:schemeClr val="tx1">
                    <a:lumMod val="75000"/>
                    <a:lumOff val="25000"/>
                  </a:schemeClr>
                </a:solidFill>
              </a:rPr>
              <a:t>www.kroatien365.eu</a:t>
            </a:r>
            <a:endParaRPr lang="hr-HR" sz="2400" b="1" dirty="0">
              <a:solidFill>
                <a:schemeClr val="tx1">
                  <a:lumMod val="75000"/>
                  <a:lumOff val="25000"/>
                </a:schemeClr>
              </a:solidFill>
            </a:endParaRPr>
          </a:p>
        </p:txBody>
      </p:sp>
      <p:cxnSp>
        <p:nvCxnSpPr>
          <p:cNvPr id="14" name="Ravni poveznik 13"/>
          <p:cNvCxnSpPr/>
          <p:nvPr/>
        </p:nvCxnSpPr>
        <p:spPr>
          <a:xfrm>
            <a:off x="3657600" y="4503359"/>
            <a:ext cx="3810000" cy="43567"/>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cxnSp>
        <p:nvCxnSpPr>
          <p:cNvPr id="15" name="Ravni poveznik 14"/>
          <p:cNvCxnSpPr/>
          <p:nvPr/>
        </p:nvCxnSpPr>
        <p:spPr>
          <a:xfrm>
            <a:off x="3657600" y="5071877"/>
            <a:ext cx="3810000" cy="8437"/>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3658685"/>
            <a:ext cx="827776" cy="68046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676794"/>
            <a:ext cx="736776" cy="666606"/>
          </a:xfrm>
          <a:prstGeom prst="rect">
            <a:avLst/>
          </a:prstGeom>
        </p:spPr>
      </p:pic>
      <p:pic>
        <p:nvPicPr>
          <p:cNvPr id="17" name="Picture 16" descr="wine tour logo ENG vodoravno"/>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71176" y="3749702"/>
            <a:ext cx="1932022" cy="520790"/>
          </a:xfrm>
          <a:prstGeom prst="rect">
            <a:avLst/>
          </a:prstGeom>
          <a:noFill/>
          <a:ln>
            <a:noFill/>
          </a:ln>
        </p:spPr>
      </p:pic>
      <p:pic>
        <p:nvPicPr>
          <p:cNvPr id="11" name="Slika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626262"/>
            <a:ext cx="6878049" cy="2786585"/>
          </a:xfrm>
          <a:prstGeom prst="rect">
            <a:avLst/>
          </a:prstGeom>
        </p:spPr>
      </p:pic>
    </p:spTree>
    <p:extLst>
      <p:ext uri="{BB962C8B-B14F-4D97-AF65-F5344CB8AC3E}">
        <p14:creationId xmlns:p14="http://schemas.microsoft.com/office/powerpoint/2010/main" val="1539515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smtClean="0">
                <a:solidFill>
                  <a:srgbClr val="F29222"/>
                </a:solidFill>
              </a:rPr>
              <a:t>Was besuchen?</a:t>
            </a:r>
            <a:endParaRPr lang="hr-HR" sz="2400" b="1" dirty="0">
              <a:solidFill>
                <a:srgbClr val="F29222"/>
              </a:solidFill>
            </a:endParaRPr>
          </a:p>
        </p:txBody>
      </p:sp>
      <p:sp>
        <p:nvSpPr>
          <p:cNvPr id="7" name="TekstniOkvir 6"/>
          <p:cNvSpPr txBox="1"/>
          <p:nvPr/>
        </p:nvSpPr>
        <p:spPr>
          <a:xfrm>
            <a:off x="838200" y="2286000"/>
            <a:ext cx="7391400" cy="3939540"/>
          </a:xfrm>
          <a:prstGeom prst="rect">
            <a:avLst/>
          </a:prstGeom>
          <a:noFill/>
        </p:spPr>
        <p:txBody>
          <a:bodyPr wrap="square" rtlCol="0">
            <a:spAutoFit/>
          </a:bodyPr>
          <a:lstStyle/>
          <a:p>
            <a:pPr>
              <a:lnSpc>
                <a:spcPts val="1600"/>
              </a:lnSpc>
            </a:pPr>
            <a:r>
              <a:rPr lang="de-DE" sz="1600" dirty="0"/>
              <a:t>Man weiß gar nicht, was man als erstes bestaunen möchte</a:t>
            </a:r>
            <a:r>
              <a:rPr lang="de-DE" sz="1600" dirty="0" smtClean="0"/>
              <a:t>:</a:t>
            </a:r>
            <a:endParaRPr lang="hr-HR" sz="1600" dirty="0" smtClean="0"/>
          </a:p>
          <a:p>
            <a:pPr>
              <a:lnSpc>
                <a:spcPts val="1600"/>
              </a:lnSpc>
            </a:pPr>
            <a:endParaRPr lang="hr-HR" sz="1600" dirty="0" smtClean="0">
              <a:solidFill>
                <a:schemeClr val="tx1">
                  <a:lumMod val="75000"/>
                  <a:lumOff val="25000"/>
                </a:schemeClr>
              </a:solidFill>
            </a:endParaRPr>
          </a:p>
          <a:p>
            <a:pPr marL="285750" lvl="0" indent="-285750">
              <a:buFont typeface="Arial" panose="020B0604020202020204" pitchFamily="34" charset="0"/>
              <a:buChar char="•"/>
            </a:pPr>
            <a:r>
              <a:rPr lang="de-DE" sz="1600" dirty="0"/>
              <a:t>die verschlafenen Städte an der Drau - Donji Miholjac, Belišće, Valpovo</a:t>
            </a:r>
            <a:endParaRPr lang="hr-HR" sz="1600" dirty="0"/>
          </a:p>
          <a:p>
            <a:pPr marL="285750" lvl="0" indent="-285750">
              <a:buFont typeface="Arial" panose="020B0604020202020204" pitchFamily="34" charset="0"/>
              <a:buChar char="•"/>
            </a:pPr>
            <a:r>
              <a:rPr lang="de-DE" sz="1600" dirty="0"/>
              <a:t>das uralte Našice</a:t>
            </a:r>
            <a:endParaRPr lang="hr-HR" sz="1600" dirty="0"/>
          </a:p>
          <a:p>
            <a:pPr marL="285750" lvl="0" indent="-285750">
              <a:buFont typeface="Arial" panose="020B0604020202020204" pitchFamily="34" charset="0"/>
              <a:buChar char="•"/>
            </a:pPr>
            <a:r>
              <a:rPr lang="de-DE" sz="1600" dirty="0"/>
              <a:t>das herrliche Osijek</a:t>
            </a:r>
            <a:endParaRPr lang="hr-HR" sz="1600" dirty="0"/>
          </a:p>
          <a:p>
            <a:pPr marL="285750" lvl="0" indent="-285750">
              <a:buFont typeface="Arial" panose="020B0604020202020204" pitchFamily="34" charset="0"/>
              <a:buChar char="•"/>
            </a:pPr>
            <a:r>
              <a:rPr lang="de-DE" sz="1600" dirty="0"/>
              <a:t>das Herz von Baranja Beli Manastir</a:t>
            </a:r>
            <a:endParaRPr lang="hr-HR" sz="1600" dirty="0"/>
          </a:p>
          <a:p>
            <a:pPr marL="285750" lvl="0" indent="-285750">
              <a:buFont typeface="Arial" panose="020B0604020202020204" pitchFamily="34" charset="0"/>
              <a:buChar char="•"/>
            </a:pPr>
            <a:r>
              <a:rPr lang="de-DE" sz="1600" dirty="0"/>
              <a:t>das bischöfliche Đakovo</a:t>
            </a:r>
            <a:endParaRPr lang="hr-HR" sz="1600" dirty="0"/>
          </a:p>
          <a:p>
            <a:pPr marL="285750" lvl="0" indent="-285750">
              <a:buFont typeface="Arial" panose="020B0604020202020204" pitchFamily="34" charset="0"/>
              <a:buChar char="•"/>
            </a:pPr>
            <a:r>
              <a:rPr lang="de-DE" sz="1600" dirty="0"/>
              <a:t>wunderschöne Dörfer</a:t>
            </a:r>
            <a:endParaRPr lang="hr-HR" sz="1600" dirty="0"/>
          </a:p>
          <a:p>
            <a:pPr marL="285750" lvl="0" indent="-285750">
              <a:buFont typeface="Arial" panose="020B0604020202020204" pitchFamily="34" charset="0"/>
              <a:buChar char="•"/>
            </a:pPr>
            <a:r>
              <a:rPr lang="de-DE" sz="1600" dirty="0"/>
              <a:t>der einzigartige Kopački rit</a:t>
            </a:r>
            <a:endParaRPr lang="hr-HR" sz="1600" dirty="0"/>
          </a:p>
          <a:p>
            <a:pPr marL="285750" lvl="0" indent="-285750">
              <a:buFont typeface="Arial" panose="020B0604020202020204" pitchFamily="34" charset="0"/>
              <a:buChar char="•"/>
            </a:pPr>
            <a:r>
              <a:rPr lang="de-DE" sz="1600" dirty="0"/>
              <a:t>die Weinstraßen die sich noch an die Schritte römischer Legionen erinnern, welche die Weinrebe in dieses Gebiet brachten</a:t>
            </a:r>
            <a:endParaRPr lang="hr-HR" sz="1600" dirty="0"/>
          </a:p>
          <a:p>
            <a:pPr marL="285750" lvl="0" indent="-285750">
              <a:buFont typeface="Arial" panose="020B0604020202020204" pitchFamily="34" charset="0"/>
              <a:buChar char="•"/>
            </a:pPr>
            <a:r>
              <a:rPr lang="de-DE" sz="1600" dirty="0"/>
              <a:t>Fahrradwege welche auch in die abgelegensten Ecken führen</a:t>
            </a:r>
            <a:endParaRPr lang="hr-HR" sz="1600" dirty="0"/>
          </a:p>
          <a:p>
            <a:pPr marL="285750" lvl="0" indent="-285750">
              <a:buFont typeface="Arial" panose="020B0604020202020204" pitchFamily="34" charset="0"/>
              <a:buChar char="•"/>
            </a:pPr>
            <a:r>
              <a:rPr lang="de-DE" sz="1600" dirty="0"/>
              <a:t>hunderte Restaurants, Gaststätten und Bauernhöfe die man einfach immer wieder gerne besucht, nachdem man einmal die wundervollen Gerichte probiert hat</a:t>
            </a:r>
            <a:endParaRPr lang="hr-HR" sz="1600" dirty="0"/>
          </a:p>
          <a:p>
            <a:pPr marL="285750" indent="-285750">
              <a:lnSpc>
                <a:spcPts val="1600"/>
              </a:lnSpc>
              <a:buFont typeface="Arial" panose="020B0604020202020204" pitchFamily="34" charset="0"/>
              <a:buChar char="•"/>
            </a:pPr>
            <a:endParaRPr lang="hr-HR" sz="1600" dirty="0" smtClean="0">
              <a:solidFill>
                <a:schemeClr val="tx1">
                  <a:lumMod val="75000"/>
                  <a:lumOff val="25000"/>
                </a:schemeClr>
              </a:solidFill>
            </a:endParaRPr>
          </a:p>
          <a:p>
            <a:r>
              <a:rPr lang="de-DE" sz="1600" b="1" i="1" dirty="0"/>
              <a:t>Guter Wein und Kulin und noch vieles mehr!</a:t>
            </a:r>
            <a:endParaRPr lang="hr-HR" sz="1600" i="1" dirty="0"/>
          </a:p>
        </p:txBody>
      </p:sp>
      <p:cxnSp>
        <p:nvCxnSpPr>
          <p:cNvPr id="18" name="Ravni poveznik 17"/>
          <p:cNvCxnSpPr/>
          <p:nvPr/>
        </p:nvCxnSpPr>
        <p:spPr>
          <a:xfrm>
            <a:off x="914400" y="2057400"/>
            <a:ext cx="19050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t="29421" r="4108"/>
          <a:stretch/>
        </p:blipFill>
        <p:spPr>
          <a:xfrm>
            <a:off x="1294114" y="6530811"/>
            <a:ext cx="394919" cy="23893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9" name="Slik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367997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a:solidFill>
                  <a:srgbClr val="F29222"/>
                </a:solidFill>
              </a:rPr>
              <a:t>Eine reiche Geschichte</a:t>
            </a:r>
          </a:p>
        </p:txBody>
      </p:sp>
      <p:sp>
        <p:nvSpPr>
          <p:cNvPr id="7" name="TekstniOkvir 6"/>
          <p:cNvSpPr txBox="1"/>
          <p:nvPr/>
        </p:nvSpPr>
        <p:spPr>
          <a:xfrm>
            <a:off x="838200" y="2286000"/>
            <a:ext cx="4374048" cy="3385542"/>
          </a:xfrm>
          <a:prstGeom prst="rect">
            <a:avLst/>
          </a:prstGeom>
          <a:noFill/>
        </p:spPr>
        <p:txBody>
          <a:bodyPr wrap="square" rtlCol="0">
            <a:spAutoFit/>
          </a:bodyPr>
          <a:lstStyle/>
          <a:p>
            <a:endParaRPr lang="hr-HR" sz="1600" dirty="0" smtClean="0">
              <a:solidFill>
                <a:schemeClr val="tx1">
                  <a:lumMod val="75000"/>
                  <a:lumOff val="25000"/>
                </a:schemeClr>
              </a:solidFill>
            </a:endParaRPr>
          </a:p>
          <a:p>
            <a:r>
              <a:rPr lang="de-DE" sz="1600" dirty="0"/>
              <a:t>Erinnerungen an vergangene Zeiten werden hier wieder wach</a:t>
            </a:r>
            <a:r>
              <a:rPr lang="de-DE" sz="1600" dirty="0" smtClean="0"/>
              <a:t>...</a:t>
            </a:r>
            <a:r>
              <a:rPr lang="hr-HR" sz="1600" dirty="0" smtClean="0"/>
              <a:t/>
            </a:r>
            <a:br>
              <a:rPr lang="hr-HR" sz="1600" dirty="0" smtClean="0"/>
            </a:br>
            <a:endParaRPr lang="en-US" sz="1600" dirty="0">
              <a:solidFill>
                <a:schemeClr val="tx1">
                  <a:lumMod val="75000"/>
                  <a:lumOff val="25000"/>
                </a:schemeClr>
              </a:solidFill>
            </a:endParaRPr>
          </a:p>
          <a:p>
            <a:r>
              <a:rPr lang="de-DE" sz="1600" dirty="0"/>
              <a:t>Slawonien und Baranja sind eine wahre Fundgrube der europäischen Zivilisation - eine Mischung verschiedener Kulturen, vom </a:t>
            </a:r>
            <a:r>
              <a:rPr lang="de-DE" sz="1600" b="1" dirty="0"/>
              <a:t>Römischen Reich, hinüber dem Osmanischen bis zur alten Doppelmonarchie Österreich-Ungarn</a:t>
            </a:r>
            <a:r>
              <a:rPr lang="de-DE" sz="1600" b="1" dirty="0" smtClean="0"/>
              <a:t>...</a:t>
            </a:r>
            <a:endParaRPr lang="hr-HR" sz="1600" b="1" dirty="0" smtClean="0"/>
          </a:p>
          <a:p>
            <a:endParaRPr lang="hr-HR" sz="1600" dirty="0">
              <a:solidFill>
                <a:schemeClr val="tx1">
                  <a:lumMod val="75000"/>
                  <a:lumOff val="25000"/>
                </a:schemeClr>
              </a:solidFill>
            </a:endParaRPr>
          </a:p>
          <a:p>
            <a:r>
              <a:rPr lang="de-DE" sz="1600" dirty="0"/>
              <a:t>Heute ist dies eine lebendige kulturelle Szene, die auf eine besondere Art Tradition und Moderne vereint.</a:t>
            </a:r>
            <a:endParaRPr lang="en-US" sz="1600" dirty="0">
              <a:solidFill>
                <a:schemeClr val="tx1">
                  <a:lumMod val="75000"/>
                  <a:lumOff val="25000"/>
                </a:schemeClr>
              </a:solidFill>
            </a:endParaRPr>
          </a:p>
        </p:txBody>
      </p:sp>
      <p:cxnSp>
        <p:nvCxnSpPr>
          <p:cNvPr id="18" name="Ravni poveznik 17"/>
          <p:cNvCxnSpPr/>
          <p:nvPr/>
        </p:nvCxnSpPr>
        <p:spPr>
          <a:xfrm>
            <a:off x="914400" y="2057400"/>
            <a:ext cx="28194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2244" y="5029200"/>
            <a:ext cx="2727356" cy="138754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1447800"/>
            <a:ext cx="2743200" cy="3461451"/>
          </a:xfrm>
          <a:prstGeom prst="rect">
            <a:avLst/>
          </a:prstGeom>
          <a:ln>
            <a:noFill/>
          </a:ln>
          <a:effectLst>
            <a:softEdge rad="112500"/>
          </a:effec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29421" r="4108"/>
          <a:stretch/>
        </p:blipFill>
        <p:spPr>
          <a:xfrm>
            <a:off x="1294114" y="6530811"/>
            <a:ext cx="394919" cy="238939"/>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12"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4083606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de-DE" sz="2400" b="1" dirty="0">
                <a:solidFill>
                  <a:srgbClr val="F29222"/>
                </a:solidFill>
              </a:rPr>
              <a:t>Erleben Sie in der Osijek-Baranja Gespanschaft</a:t>
            </a:r>
            <a:endParaRPr lang="hr-HR" sz="2400" b="1" dirty="0">
              <a:solidFill>
                <a:srgbClr val="F29222"/>
              </a:solidFill>
            </a:endParaRPr>
          </a:p>
        </p:txBody>
      </p:sp>
      <p:sp>
        <p:nvSpPr>
          <p:cNvPr id="7" name="TekstniOkvir 6"/>
          <p:cNvSpPr txBox="1"/>
          <p:nvPr/>
        </p:nvSpPr>
        <p:spPr>
          <a:xfrm>
            <a:off x="838200" y="2209800"/>
            <a:ext cx="7391400" cy="4370427"/>
          </a:xfrm>
          <a:prstGeom prst="rect">
            <a:avLst/>
          </a:prstGeom>
          <a:noFill/>
        </p:spPr>
        <p:txBody>
          <a:bodyPr wrap="square" rtlCol="0">
            <a:spAutoFit/>
          </a:bodyPr>
          <a:lstStyle/>
          <a:p>
            <a:pPr marL="285750" lvl="0" indent="-285750">
              <a:buFont typeface="Arial" panose="020B0604020202020204" pitchFamily="34" charset="0"/>
              <a:buChar char="•"/>
            </a:pPr>
            <a:r>
              <a:rPr lang="de-DE" sz="1600" dirty="0" smtClean="0"/>
              <a:t>Weinlese überall in Slawonien und Baranja</a:t>
            </a:r>
            <a:endParaRPr lang="hr-HR" sz="1600" dirty="0" smtClean="0"/>
          </a:p>
          <a:p>
            <a:pPr marL="285750" lvl="0" indent="-285750">
              <a:buFont typeface="Arial" panose="020B0604020202020204" pitchFamily="34" charset="0"/>
              <a:buChar char="•"/>
            </a:pPr>
            <a:r>
              <a:rPr lang="de-DE" sz="1600" dirty="0" smtClean="0"/>
              <a:t>zahlreiche Wettbewerbe im Kochen der bekannten Fischsuppe </a:t>
            </a:r>
            <a:r>
              <a:rPr lang="de-DE" sz="1600" i="1" dirty="0" smtClean="0"/>
              <a:t>Fiš </a:t>
            </a:r>
            <a:r>
              <a:rPr lang="de-DE" sz="1600" dirty="0" smtClean="0"/>
              <a:t>und in der Zubereitung von </a:t>
            </a:r>
            <a:r>
              <a:rPr lang="de-DE" sz="1600" i="1" dirty="0" smtClean="0"/>
              <a:t>Kulin</a:t>
            </a:r>
            <a:endParaRPr lang="hr-HR" sz="1600" dirty="0" smtClean="0"/>
          </a:p>
          <a:p>
            <a:pPr marL="285750" lvl="0" indent="-285750">
              <a:buFont typeface="Arial" panose="020B0604020202020204" pitchFamily="34" charset="0"/>
              <a:buChar char="•"/>
            </a:pPr>
            <a:r>
              <a:rPr lang="de-DE" sz="1600" dirty="0" smtClean="0"/>
              <a:t>Apfel- und Obstfeste, Weine und Schnaps</a:t>
            </a:r>
            <a:endParaRPr lang="hr-HR" sz="1600" dirty="0" smtClean="0"/>
          </a:p>
          <a:p>
            <a:pPr marL="285750" lvl="0" indent="-285750">
              <a:buFont typeface="Arial" panose="020B0604020202020204" pitchFamily="34" charset="0"/>
              <a:buChar char="•"/>
            </a:pPr>
            <a:r>
              <a:rPr lang="de-DE" sz="1600" dirty="0" smtClean="0"/>
              <a:t>der Goldene Herbst in Belišće</a:t>
            </a:r>
            <a:endParaRPr lang="hr-HR" sz="1600" dirty="0" smtClean="0"/>
          </a:p>
          <a:p>
            <a:pPr marL="285750" lvl="0" indent="-285750">
              <a:buFont typeface="Arial" panose="020B0604020202020204" pitchFamily="34" charset="0"/>
              <a:buChar char="•"/>
            </a:pPr>
            <a:r>
              <a:rPr lang="de-DE" sz="1600" dirty="0" smtClean="0"/>
              <a:t>Pudari - Traditionen rund um die Weinlese überall in Slawonien und Baranja</a:t>
            </a:r>
            <a:endParaRPr lang="hr-HR" sz="1600" dirty="0" smtClean="0"/>
          </a:p>
          <a:p>
            <a:pPr marL="285750" lvl="0" indent="-285750">
              <a:buFont typeface="Arial" panose="020B0604020202020204" pitchFamily="34" charset="0"/>
              <a:buChar char="•"/>
            </a:pPr>
            <a:r>
              <a:rPr lang="de-DE" sz="1600" dirty="0" smtClean="0"/>
              <a:t>der Weinmarathon in Baranja</a:t>
            </a:r>
            <a:endParaRPr lang="hr-HR" sz="1600" dirty="0" smtClean="0"/>
          </a:p>
          <a:p>
            <a:pPr marL="285750" lvl="0" indent="-285750">
              <a:buFont typeface="Arial" panose="020B0604020202020204" pitchFamily="34" charset="0"/>
              <a:buChar char="•"/>
            </a:pPr>
            <a:r>
              <a:rPr lang="de-DE" sz="1600" dirty="0" smtClean="0"/>
              <a:t>die Fischertage in Kopačevo</a:t>
            </a:r>
            <a:endParaRPr lang="hr-HR" sz="1600" dirty="0" smtClean="0"/>
          </a:p>
          <a:p>
            <a:pPr marL="285750" lvl="0" indent="-285750">
              <a:buFont typeface="Arial" panose="020B0604020202020204" pitchFamily="34" charset="0"/>
              <a:buChar char="•"/>
            </a:pPr>
            <a:r>
              <a:rPr lang="de-DE" sz="1600" dirty="0" smtClean="0"/>
              <a:t>der Markt der alten Bräuche und Gewerbe in Dalj</a:t>
            </a:r>
            <a:endParaRPr lang="hr-HR" sz="1600" dirty="0" smtClean="0"/>
          </a:p>
          <a:p>
            <a:pPr marL="285750" lvl="0" indent="-285750">
              <a:buFont typeface="Arial" panose="020B0604020202020204" pitchFamily="34" charset="0"/>
              <a:buChar char="•"/>
            </a:pPr>
            <a:r>
              <a:rPr lang="de-DE" sz="1600" dirty="0" smtClean="0"/>
              <a:t>die Tage des slawonischen Waldes in Našice</a:t>
            </a:r>
            <a:endParaRPr lang="hr-HR" sz="1600" dirty="0" smtClean="0"/>
          </a:p>
          <a:p>
            <a:pPr marL="285750" lvl="0" indent="-285750">
              <a:buFont typeface="Arial" panose="020B0604020202020204" pitchFamily="34" charset="0"/>
              <a:buChar char="•"/>
            </a:pPr>
            <a:r>
              <a:rPr lang="de-DE" sz="1600" dirty="0" smtClean="0"/>
              <a:t>der Antiquitätenmarkt in Osijek</a:t>
            </a:r>
            <a:endParaRPr lang="hr-HR" sz="1600" dirty="0" smtClean="0"/>
          </a:p>
          <a:p>
            <a:pPr marL="285750" lvl="0" indent="-285750">
              <a:buFont typeface="Arial" panose="020B0604020202020204" pitchFamily="34" charset="0"/>
              <a:buChar char="•"/>
            </a:pPr>
            <a:r>
              <a:rPr lang="de-DE" sz="1600" dirty="0" smtClean="0"/>
              <a:t>der Markt der Traditionen und Gewerbe Zlatne ruke - Đakovo expo</a:t>
            </a:r>
            <a:endParaRPr lang="hr-HR" sz="1600" dirty="0" smtClean="0"/>
          </a:p>
          <a:p>
            <a:pPr marL="285750" lvl="0" indent="-285750">
              <a:buFont typeface="Arial" panose="020B0604020202020204" pitchFamily="34" charset="0"/>
              <a:buChar char="•"/>
            </a:pPr>
            <a:r>
              <a:rPr lang="de-DE" sz="1600" dirty="0" smtClean="0"/>
              <a:t>zahlreiche Ereignisse im Advent in fast jedem Dorf und jeder Stadt</a:t>
            </a:r>
            <a:endParaRPr lang="hr-HR" sz="1600" dirty="0" smtClean="0"/>
          </a:p>
          <a:p>
            <a:endParaRPr lang="hr-HR" sz="1600" dirty="0" smtClean="0">
              <a:solidFill>
                <a:schemeClr val="tx1">
                  <a:lumMod val="75000"/>
                  <a:lumOff val="25000"/>
                </a:schemeClr>
              </a:solidFill>
            </a:endParaRPr>
          </a:p>
          <a:p>
            <a:r>
              <a:rPr lang="de-DE" sz="1600" dirty="0"/>
              <a:t>Vor Weihnachten wird es besonders festlich, so dass sich einer solchen spektakulären Veranstaltung wie es der weihnachtliche Bal der Lipizzaner nicht mal das kaiserliche Wien schämen würde.</a:t>
            </a:r>
            <a:endParaRPr lang="hr-HR" sz="1600" dirty="0"/>
          </a:p>
        </p:txBody>
      </p:sp>
      <p:cxnSp>
        <p:nvCxnSpPr>
          <p:cNvPr id="18" name="Ravni poveznik 17"/>
          <p:cNvCxnSpPr/>
          <p:nvPr/>
        </p:nvCxnSpPr>
        <p:spPr>
          <a:xfrm>
            <a:off x="914400" y="2057400"/>
            <a:ext cx="59436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29421" r="4108"/>
          <a:stretch/>
        </p:blipFill>
        <p:spPr>
          <a:xfrm>
            <a:off x="1294114" y="6530811"/>
            <a:ext cx="394919" cy="23893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11" name="Slika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382682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smtClean="0">
                <a:solidFill>
                  <a:srgbClr val="F29222"/>
                </a:solidFill>
              </a:rPr>
              <a:t>Osijek</a:t>
            </a:r>
            <a:endParaRPr lang="hr-HR" sz="2400" b="1" dirty="0">
              <a:solidFill>
                <a:srgbClr val="F29222"/>
              </a:solidFill>
            </a:endParaRPr>
          </a:p>
        </p:txBody>
      </p:sp>
      <p:sp>
        <p:nvSpPr>
          <p:cNvPr id="7" name="TekstniOkvir 6"/>
          <p:cNvSpPr txBox="1"/>
          <p:nvPr/>
        </p:nvSpPr>
        <p:spPr>
          <a:xfrm>
            <a:off x="838200" y="2286000"/>
            <a:ext cx="7391400" cy="584775"/>
          </a:xfrm>
          <a:prstGeom prst="rect">
            <a:avLst/>
          </a:prstGeom>
          <a:noFill/>
        </p:spPr>
        <p:txBody>
          <a:bodyPr wrap="square" rtlCol="0">
            <a:spAutoFit/>
          </a:bodyPr>
          <a:lstStyle/>
          <a:p>
            <a:r>
              <a:rPr lang="de-DE" sz="1600" dirty="0"/>
              <a:t>Finden sie heraus, was die Bewohner der Stadt gerettet hat. Das Denkmal der Heiligen Dreifaltigkeit oder vielleicht etwas anderes?</a:t>
            </a:r>
            <a:endParaRPr lang="hr-HR" sz="1600" dirty="0"/>
          </a:p>
        </p:txBody>
      </p:sp>
      <p:cxnSp>
        <p:nvCxnSpPr>
          <p:cNvPr id="18" name="Ravni poveznik 17"/>
          <p:cNvCxnSpPr/>
          <p:nvPr/>
        </p:nvCxnSpPr>
        <p:spPr>
          <a:xfrm>
            <a:off x="914400" y="2057400"/>
            <a:ext cx="100965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3731351"/>
            <a:ext cx="4250104" cy="28306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3147630"/>
            <a:ext cx="4245012" cy="28313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12"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2445706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smtClean="0">
                <a:solidFill>
                  <a:srgbClr val="F29222"/>
                </a:solidFill>
              </a:rPr>
              <a:t>Đakovo</a:t>
            </a:r>
            <a:endParaRPr lang="hr-HR" sz="2400" b="1" dirty="0">
              <a:solidFill>
                <a:srgbClr val="F29222"/>
              </a:solidFill>
            </a:endParaRPr>
          </a:p>
        </p:txBody>
      </p:sp>
      <p:sp>
        <p:nvSpPr>
          <p:cNvPr id="7" name="TekstniOkvir 6"/>
          <p:cNvSpPr txBox="1"/>
          <p:nvPr/>
        </p:nvSpPr>
        <p:spPr>
          <a:xfrm>
            <a:off x="838200" y="2286000"/>
            <a:ext cx="7391400" cy="584775"/>
          </a:xfrm>
          <a:prstGeom prst="rect">
            <a:avLst/>
          </a:prstGeom>
          <a:noFill/>
        </p:spPr>
        <p:txBody>
          <a:bodyPr wrap="square" rtlCol="0">
            <a:spAutoFit/>
          </a:bodyPr>
          <a:lstStyle/>
          <a:p>
            <a:r>
              <a:rPr lang="de-DE" sz="1600" dirty="0"/>
              <a:t>Möchten Sie „die schönste Kirche zwischen Venedig und Konstantinopel“ sehen?</a:t>
            </a:r>
            <a:br>
              <a:rPr lang="de-DE" sz="1600" dirty="0"/>
            </a:br>
            <a:r>
              <a:rPr lang="de-DE" sz="1600" dirty="0"/>
              <a:t>Kommen Sie nach Đakovo, die Stadt der Bischöfe.</a:t>
            </a:r>
            <a:endParaRPr lang="hr-HR" sz="1600" dirty="0"/>
          </a:p>
        </p:txBody>
      </p:sp>
      <p:cxnSp>
        <p:nvCxnSpPr>
          <p:cNvPr id="18" name="Ravni poveznik 17"/>
          <p:cNvCxnSpPr/>
          <p:nvPr/>
        </p:nvCxnSpPr>
        <p:spPr>
          <a:xfrm>
            <a:off x="914400" y="2057400"/>
            <a:ext cx="100965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30834" r="32460"/>
          <a:stretch/>
        </p:blipFill>
        <p:spPr>
          <a:xfrm>
            <a:off x="6248400" y="2971800"/>
            <a:ext cx="1905000" cy="3462360"/>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4674"/>
          <a:stretch/>
        </p:blipFill>
        <p:spPr>
          <a:xfrm>
            <a:off x="914400" y="2972349"/>
            <a:ext cx="2215359" cy="3461811"/>
          </a:xfrm>
          <a:prstGeom prst="rect">
            <a:avLst/>
          </a:prstGeom>
        </p:spPr>
      </p:pic>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9922" r="15250"/>
          <a:stretch/>
        </p:blipFill>
        <p:spPr>
          <a:xfrm>
            <a:off x="3393679" y="2971800"/>
            <a:ext cx="2590800" cy="3462360"/>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4400" y="6477000"/>
            <a:ext cx="379714" cy="343550"/>
          </a:xfrm>
          <a:prstGeom prst="rect">
            <a:avLst/>
          </a:prstGeom>
        </p:spPr>
      </p:pic>
      <p:pic>
        <p:nvPicPr>
          <p:cNvPr id="11" name="Slika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111312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smtClean="0">
                <a:solidFill>
                  <a:srgbClr val="F29222"/>
                </a:solidFill>
              </a:rPr>
              <a:t>Donji Miholjac</a:t>
            </a:r>
            <a:endParaRPr lang="hr-HR" sz="2400" b="1" dirty="0">
              <a:solidFill>
                <a:srgbClr val="F29222"/>
              </a:solidFill>
            </a:endParaRPr>
          </a:p>
        </p:txBody>
      </p:sp>
      <p:sp>
        <p:nvSpPr>
          <p:cNvPr id="7" name="TekstniOkvir 6"/>
          <p:cNvSpPr txBox="1"/>
          <p:nvPr/>
        </p:nvSpPr>
        <p:spPr>
          <a:xfrm>
            <a:off x="838200" y="2286000"/>
            <a:ext cx="7391400" cy="830997"/>
          </a:xfrm>
          <a:prstGeom prst="rect">
            <a:avLst/>
          </a:prstGeom>
          <a:noFill/>
        </p:spPr>
        <p:txBody>
          <a:bodyPr wrap="square" rtlCol="0">
            <a:spAutoFit/>
          </a:bodyPr>
          <a:lstStyle/>
          <a:p>
            <a:r>
              <a:rPr lang="de-DE" sz="1600" dirty="0"/>
              <a:t>Graf Mailath ließ hier dem Kaiser Franz Joseph I. ein Jagdschloß bauen. Ein Zimmer wollte er ganz mit Goldmünzen pflastern lassen, jedoch stößt er auf ein ungewöhnliches Problem...</a:t>
            </a:r>
            <a:endParaRPr lang="hr-HR" sz="1600" dirty="0"/>
          </a:p>
        </p:txBody>
      </p:sp>
      <p:cxnSp>
        <p:nvCxnSpPr>
          <p:cNvPr id="18" name="Ravni poveznik 17"/>
          <p:cNvCxnSpPr/>
          <p:nvPr/>
        </p:nvCxnSpPr>
        <p:spPr>
          <a:xfrm>
            <a:off x="914400" y="2057400"/>
            <a:ext cx="182880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191" r="6017"/>
          <a:stretch/>
        </p:blipFill>
        <p:spPr>
          <a:xfrm>
            <a:off x="4724400" y="3318319"/>
            <a:ext cx="3733800" cy="3082481"/>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9270"/>
          <a:stretch/>
        </p:blipFill>
        <p:spPr>
          <a:xfrm>
            <a:off x="914400" y="3318319"/>
            <a:ext cx="3728975" cy="308248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12"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30020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niOkvir 5"/>
          <p:cNvSpPr txBox="1"/>
          <p:nvPr/>
        </p:nvSpPr>
        <p:spPr>
          <a:xfrm>
            <a:off x="838200" y="1447800"/>
            <a:ext cx="6781800" cy="461665"/>
          </a:xfrm>
          <a:prstGeom prst="rect">
            <a:avLst/>
          </a:prstGeom>
          <a:noFill/>
        </p:spPr>
        <p:txBody>
          <a:bodyPr wrap="square" rtlCol="0">
            <a:spAutoFit/>
          </a:bodyPr>
          <a:lstStyle/>
          <a:p>
            <a:r>
              <a:rPr lang="hr-HR" sz="2400" b="1" dirty="0" smtClean="0">
                <a:solidFill>
                  <a:srgbClr val="F29222"/>
                </a:solidFill>
              </a:rPr>
              <a:t>Valpovo</a:t>
            </a:r>
            <a:endParaRPr lang="hr-HR" sz="2400" b="1" dirty="0">
              <a:solidFill>
                <a:srgbClr val="F29222"/>
              </a:solidFill>
            </a:endParaRPr>
          </a:p>
        </p:txBody>
      </p:sp>
      <p:sp>
        <p:nvSpPr>
          <p:cNvPr id="7" name="TekstniOkvir 6"/>
          <p:cNvSpPr txBox="1"/>
          <p:nvPr/>
        </p:nvSpPr>
        <p:spPr>
          <a:xfrm>
            <a:off x="838200" y="2286000"/>
            <a:ext cx="7391400" cy="584775"/>
          </a:xfrm>
          <a:prstGeom prst="rect">
            <a:avLst/>
          </a:prstGeom>
          <a:noFill/>
        </p:spPr>
        <p:txBody>
          <a:bodyPr wrap="square" rtlCol="0">
            <a:spAutoFit/>
          </a:bodyPr>
          <a:lstStyle/>
          <a:p>
            <a:r>
              <a:rPr lang="de-DE" sz="1600" dirty="0"/>
              <a:t>Die Weiße Frau im Schloß Prandau-Normann hüttet ein Geheimnis über einen verborgenene Schatz, welches immer noch nicht gefunden worden ist...</a:t>
            </a:r>
            <a:endParaRPr lang="hr-HR" sz="1600" dirty="0"/>
          </a:p>
        </p:txBody>
      </p:sp>
      <p:cxnSp>
        <p:nvCxnSpPr>
          <p:cNvPr id="18" name="Ravni poveznik 17"/>
          <p:cNvCxnSpPr/>
          <p:nvPr/>
        </p:nvCxnSpPr>
        <p:spPr>
          <a:xfrm>
            <a:off x="914400" y="2057400"/>
            <a:ext cx="1009650" cy="0"/>
          </a:xfrm>
          <a:prstGeom prst="line">
            <a:avLst/>
          </a:prstGeom>
          <a:ln w="12700">
            <a:solidFill>
              <a:srgbClr val="F29222"/>
            </a:solidFill>
          </a:ln>
        </p:spPr>
        <p:style>
          <a:lnRef idx="1">
            <a:schemeClr val="accent1"/>
          </a:lnRef>
          <a:fillRef idx="0">
            <a:schemeClr val="accent1"/>
          </a:fillRef>
          <a:effectRef idx="0">
            <a:schemeClr val="accent1"/>
          </a:effectRef>
          <a:fontRef idx="minor">
            <a:schemeClr val="tx1"/>
          </a:fontRef>
        </p:style>
      </p:cxnSp>
      <p:pic>
        <p:nvPicPr>
          <p:cNvPr id="10" name="Picture 9" descr="wine tour logo ENG vodoravno"/>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05600" y="590923"/>
            <a:ext cx="1524000" cy="418353"/>
          </a:xfrm>
          <a:prstGeom prst="rect">
            <a:avLst/>
          </a:prstGeom>
          <a:noFill/>
          <a:ln>
            <a:noFill/>
          </a:ln>
        </p:spPr>
      </p:pic>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1810" r="14173"/>
          <a:stretch/>
        </p:blipFill>
        <p:spPr>
          <a:xfrm>
            <a:off x="4622549" y="3048000"/>
            <a:ext cx="3581400" cy="3314562"/>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097" r="16353"/>
          <a:stretch/>
        </p:blipFill>
        <p:spPr>
          <a:xfrm>
            <a:off x="914400" y="3055173"/>
            <a:ext cx="3581401" cy="3307389"/>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4400" y="6426200"/>
            <a:ext cx="379714" cy="343550"/>
          </a:xfrm>
          <a:prstGeom prst="rect">
            <a:avLst/>
          </a:prstGeom>
        </p:spPr>
      </p:pic>
      <p:pic>
        <p:nvPicPr>
          <p:cNvPr id="12" name="Slika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250" y="360000"/>
            <a:ext cx="2323171" cy="942073"/>
          </a:xfrm>
          <a:prstGeom prst="rect">
            <a:avLst/>
          </a:prstGeom>
        </p:spPr>
      </p:pic>
    </p:spTree>
    <p:extLst>
      <p:ext uri="{BB962C8B-B14F-4D97-AF65-F5344CB8AC3E}">
        <p14:creationId xmlns:p14="http://schemas.microsoft.com/office/powerpoint/2010/main" val="114046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sustava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2441</TotalTime>
  <Words>945</Words>
  <Application>Microsoft Office PowerPoint</Application>
  <PresentationFormat>On-screen Show (4:3)</PresentationFormat>
  <Paragraphs>110</Paragraphs>
  <Slides>24</Slides>
  <Notes>0</Notes>
  <HiddenSlides>0</HiddenSlides>
  <MMClips>1</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Tema sustava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Simplico</dc:creator>
  <cp:lastModifiedBy>Marina Šimun</cp:lastModifiedBy>
  <cp:revision>79</cp:revision>
  <dcterms:created xsi:type="dcterms:W3CDTF">2014-08-18T13:06:45Z</dcterms:created>
  <dcterms:modified xsi:type="dcterms:W3CDTF">2014-10-02T11:27:47Z</dcterms:modified>
</cp:coreProperties>
</file>